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48" r:id="rId3"/>
  </p:sldMasterIdLst>
  <p:notesMasterIdLst>
    <p:notesMasterId r:id="rId61"/>
  </p:notesMasterIdLst>
  <p:sldIdLst>
    <p:sldId id="262" r:id="rId4"/>
    <p:sldId id="326" r:id="rId5"/>
    <p:sldId id="327" r:id="rId6"/>
    <p:sldId id="318" r:id="rId7"/>
    <p:sldId id="328" r:id="rId8"/>
    <p:sldId id="329" r:id="rId9"/>
    <p:sldId id="354" r:id="rId10"/>
    <p:sldId id="330" r:id="rId11"/>
    <p:sldId id="331" r:id="rId12"/>
    <p:sldId id="332" r:id="rId13"/>
    <p:sldId id="333" r:id="rId14"/>
    <p:sldId id="334" r:id="rId15"/>
    <p:sldId id="335" r:id="rId16"/>
    <p:sldId id="336" r:id="rId17"/>
    <p:sldId id="299" r:id="rId18"/>
    <p:sldId id="338" r:id="rId19"/>
    <p:sldId id="339" r:id="rId20"/>
    <p:sldId id="340" r:id="rId21"/>
    <p:sldId id="341" r:id="rId22"/>
    <p:sldId id="342" r:id="rId23"/>
    <p:sldId id="343" r:id="rId24"/>
    <p:sldId id="307" r:id="rId25"/>
    <p:sldId id="345" r:id="rId26"/>
    <p:sldId id="346" r:id="rId27"/>
    <p:sldId id="347" r:id="rId28"/>
    <p:sldId id="348" r:id="rId29"/>
    <p:sldId id="349" r:id="rId30"/>
    <p:sldId id="350" r:id="rId31"/>
    <p:sldId id="351" r:id="rId32"/>
    <p:sldId id="352" r:id="rId33"/>
    <p:sldId id="302" r:id="rId34"/>
    <p:sldId id="303" r:id="rId35"/>
    <p:sldId id="304" r:id="rId36"/>
    <p:sldId id="305" r:id="rId37"/>
    <p:sldId id="306" r:id="rId38"/>
    <p:sldId id="256" r:id="rId39"/>
    <p:sldId id="257" r:id="rId40"/>
    <p:sldId id="353" r:id="rId41"/>
    <p:sldId id="258" r:id="rId42"/>
    <p:sldId id="261" r:id="rId43"/>
    <p:sldId id="259" r:id="rId44"/>
    <p:sldId id="269" r:id="rId45"/>
    <p:sldId id="287" r:id="rId46"/>
    <p:sldId id="289" r:id="rId47"/>
    <p:sldId id="290" r:id="rId48"/>
    <p:sldId id="301" r:id="rId49"/>
    <p:sldId id="324" r:id="rId50"/>
    <p:sldId id="273" r:id="rId51"/>
    <p:sldId id="274" r:id="rId52"/>
    <p:sldId id="275" r:id="rId53"/>
    <p:sldId id="308" r:id="rId54"/>
    <p:sldId id="319" r:id="rId55"/>
    <p:sldId id="310" r:id="rId56"/>
    <p:sldId id="321" r:id="rId57"/>
    <p:sldId id="322" r:id="rId58"/>
    <p:sldId id="323" r:id="rId59"/>
    <p:sldId id="344" r:id="rId6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5832ED31-930C-4790-A4D2-125BF01065EE}">
          <p14:sldIdLst>
            <p14:sldId id="262"/>
            <p14:sldId id="326"/>
            <p14:sldId id="327"/>
            <p14:sldId id="318"/>
            <p14:sldId id="328"/>
            <p14:sldId id="329"/>
            <p14:sldId id="354"/>
            <p14:sldId id="330"/>
            <p14:sldId id="331"/>
            <p14:sldId id="332"/>
            <p14:sldId id="333"/>
            <p14:sldId id="334"/>
            <p14:sldId id="335"/>
            <p14:sldId id="336"/>
            <p14:sldId id="299"/>
            <p14:sldId id="338"/>
            <p14:sldId id="339"/>
            <p14:sldId id="340"/>
            <p14:sldId id="341"/>
            <p14:sldId id="342"/>
            <p14:sldId id="343"/>
            <p14:sldId id="307"/>
            <p14:sldId id="345"/>
            <p14:sldId id="346"/>
            <p14:sldId id="347"/>
            <p14:sldId id="348"/>
            <p14:sldId id="349"/>
            <p14:sldId id="350"/>
            <p14:sldId id="351"/>
            <p14:sldId id="352"/>
            <p14:sldId id="302"/>
            <p14:sldId id="303"/>
            <p14:sldId id="304"/>
            <p14:sldId id="305"/>
            <p14:sldId id="306"/>
            <p14:sldId id="256"/>
            <p14:sldId id="257"/>
            <p14:sldId id="353"/>
            <p14:sldId id="258"/>
            <p14:sldId id="261"/>
            <p14:sldId id="259"/>
            <p14:sldId id="269"/>
            <p14:sldId id="287"/>
            <p14:sldId id="289"/>
            <p14:sldId id="290"/>
            <p14:sldId id="301"/>
            <p14:sldId id="324"/>
            <p14:sldId id="273"/>
            <p14:sldId id="274"/>
          </p14:sldIdLst>
        </p14:section>
        <p14:section name="Section sans titre" id="{6C35495E-0F1E-4CBF-A3E8-C8A0BC4EC243}">
          <p14:sldIdLst>
            <p14:sldId id="275"/>
            <p14:sldId id="308"/>
            <p14:sldId id="319"/>
            <p14:sldId id="310"/>
            <p14:sldId id="321"/>
            <p14:sldId id="322"/>
            <p14:sldId id="323"/>
            <p14:sldId id="34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AEE"/>
    <a:srgbClr val="F9D7FA"/>
    <a:srgbClr val="9999FF"/>
    <a:srgbClr val="9966FF"/>
    <a:srgbClr val="FEEBFF"/>
    <a:srgbClr val="F2A2D5"/>
    <a:srgbClr val="33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C66AE-ABF1-43B2-9681-D2BC759500D6}" v="1" dt="2025-04-04T12:24:59.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5D9A90-E462-410E-A15A-33CDF838E304}"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CDB35673-AA9A-4212-A1ED-516A560D321E}">
      <dgm:prSet/>
      <dgm:spPr/>
      <dgm:t>
        <a:bodyPr/>
        <a:lstStyle/>
        <a:p>
          <a:r>
            <a:rPr lang="fr-FR"/>
            <a:t>CMPP Nord Franche Comté, </a:t>
          </a:r>
        </a:p>
        <a:p>
          <a:r>
            <a:rPr lang="fr-FR"/>
            <a:t>site de Belfort </a:t>
          </a:r>
          <a:endParaRPr lang="en-US"/>
        </a:p>
      </dgm:t>
    </dgm:pt>
    <dgm:pt modelId="{928CDA8C-AABE-4EF9-B4D3-7528B74A231F}" type="parTrans" cxnId="{060ADF03-D78B-4402-9CEA-81BC3129E613}">
      <dgm:prSet/>
      <dgm:spPr/>
      <dgm:t>
        <a:bodyPr/>
        <a:lstStyle/>
        <a:p>
          <a:endParaRPr lang="en-US"/>
        </a:p>
      </dgm:t>
    </dgm:pt>
    <dgm:pt modelId="{CD72C496-F753-4A26-BB6E-21C195B0ED08}" type="sibTrans" cxnId="{060ADF03-D78B-4402-9CEA-81BC3129E613}">
      <dgm:prSet/>
      <dgm:spPr/>
      <dgm:t>
        <a:bodyPr/>
        <a:lstStyle/>
        <a:p>
          <a:endParaRPr lang="en-US"/>
        </a:p>
      </dgm:t>
    </dgm:pt>
    <dgm:pt modelId="{1A853374-E2F3-419C-BA4B-B80041B46176}">
      <dgm:prSet/>
      <dgm:spPr/>
      <dgm:t>
        <a:bodyPr/>
        <a:lstStyle/>
        <a:p>
          <a:r>
            <a:rPr lang="fr-FR"/>
            <a:t>Les 21 et 22 mars 2025 </a:t>
          </a:r>
          <a:endParaRPr lang="en-US"/>
        </a:p>
      </dgm:t>
    </dgm:pt>
    <dgm:pt modelId="{923D30DA-32EF-41C2-8F2F-BDFDE964B47D}" type="parTrans" cxnId="{BA968AB3-36A4-437D-83F9-B3EE0ED84F8F}">
      <dgm:prSet/>
      <dgm:spPr/>
      <dgm:t>
        <a:bodyPr/>
        <a:lstStyle/>
        <a:p>
          <a:endParaRPr lang="en-US"/>
        </a:p>
      </dgm:t>
    </dgm:pt>
    <dgm:pt modelId="{853F114D-26B9-45DA-B4CF-A00DF053BDA2}" type="sibTrans" cxnId="{BA968AB3-36A4-437D-83F9-B3EE0ED84F8F}">
      <dgm:prSet/>
      <dgm:spPr/>
      <dgm:t>
        <a:bodyPr/>
        <a:lstStyle/>
        <a:p>
          <a:endParaRPr lang="en-US"/>
        </a:p>
      </dgm:t>
    </dgm:pt>
    <dgm:pt modelId="{0EB7C712-61DB-4B74-8DB4-F9B7D13D3F90}" type="pres">
      <dgm:prSet presAssocID="{EC5D9A90-E462-410E-A15A-33CDF838E304}" presName="Name0" presStyleCnt="0">
        <dgm:presLayoutVars>
          <dgm:dir/>
          <dgm:animLvl val="lvl"/>
          <dgm:resizeHandles val="exact"/>
        </dgm:presLayoutVars>
      </dgm:prSet>
      <dgm:spPr/>
    </dgm:pt>
    <dgm:pt modelId="{A216E96C-6543-431B-81D2-A647A5CD9C11}" type="pres">
      <dgm:prSet presAssocID="{CDB35673-AA9A-4212-A1ED-516A560D321E}" presName="linNode" presStyleCnt="0"/>
      <dgm:spPr/>
    </dgm:pt>
    <dgm:pt modelId="{AAA6DD50-BE7D-43EF-A706-2F79BAD5B321}" type="pres">
      <dgm:prSet presAssocID="{CDB35673-AA9A-4212-A1ED-516A560D321E}" presName="parentText" presStyleLbl="node1" presStyleIdx="0" presStyleCnt="2" custScaleX="266277" custScaleY="34534">
        <dgm:presLayoutVars>
          <dgm:chMax val="1"/>
          <dgm:bulletEnabled val="1"/>
        </dgm:presLayoutVars>
      </dgm:prSet>
      <dgm:spPr/>
    </dgm:pt>
    <dgm:pt modelId="{39537096-14A6-496F-80F3-A3221C5E141E}" type="pres">
      <dgm:prSet presAssocID="{CD72C496-F753-4A26-BB6E-21C195B0ED08}" presName="sp" presStyleCnt="0"/>
      <dgm:spPr/>
    </dgm:pt>
    <dgm:pt modelId="{358321D6-C108-4AFF-9F55-2C18746F6B98}" type="pres">
      <dgm:prSet presAssocID="{1A853374-E2F3-419C-BA4B-B80041B46176}" presName="linNode" presStyleCnt="0"/>
      <dgm:spPr/>
    </dgm:pt>
    <dgm:pt modelId="{5C872554-462B-43D9-B012-889DD92D55B3}" type="pres">
      <dgm:prSet presAssocID="{1A853374-E2F3-419C-BA4B-B80041B46176}" presName="parentText" presStyleLbl="node1" presStyleIdx="1" presStyleCnt="2" custScaleX="266259" custScaleY="33098">
        <dgm:presLayoutVars>
          <dgm:chMax val="1"/>
          <dgm:bulletEnabled val="1"/>
        </dgm:presLayoutVars>
      </dgm:prSet>
      <dgm:spPr/>
    </dgm:pt>
  </dgm:ptLst>
  <dgm:cxnLst>
    <dgm:cxn modelId="{060ADF03-D78B-4402-9CEA-81BC3129E613}" srcId="{EC5D9A90-E462-410E-A15A-33CDF838E304}" destId="{CDB35673-AA9A-4212-A1ED-516A560D321E}" srcOrd="0" destOrd="0" parTransId="{928CDA8C-AABE-4EF9-B4D3-7528B74A231F}" sibTransId="{CD72C496-F753-4A26-BB6E-21C195B0ED08}"/>
    <dgm:cxn modelId="{52D8DF11-ED8B-464F-9717-D248D9D2966C}" type="presOf" srcId="{EC5D9A90-E462-410E-A15A-33CDF838E304}" destId="{0EB7C712-61DB-4B74-8DB4-F9B7D13D3F90}" srcOrd="0" destOrd="0" presId="urn:microsoft.com/office/officeart/2005/8/layout/vList5"/>
    <dgm:cxn modelId="{3BC8727F-D951-4BDC-82DC-8CCAD612D306}" type="presOf" srcId="{1A853374-E2F3-419C-BA4B-B80041B46176}" destId="{5C872554-462B-43D9-B012-889DD92D55B3}" srcOrd="0" destOrd="0" presId="urn:microsoft.com/office/officeart/2005/8/layout/vList5"/>
    <dgm:cxn modelId="{BA968AB3-36A4-437D-83F9-B3EE0ED84F8F}" srcId="{EC5D9A90-E462-410E-A15A-33CDF838E304}" destId="{1A853374-E2F3-419C-BA4B-B80041B46176}" srcOrd="1" destOrd="0" parTransId="{923D30DA-32EF-41C2-8F2F-BDFDE964B47D}" sibTransId="{853F114D-26B9-45DA-B4CF-A00DF053BDA2}"/>
    <dgm:cxn modelId="{60BA97FD-492A-4986-915A-6D813CAB723C}" type="presOf" srcId="{CDB35673-AA9A-4212-A1ED-516A560D321E}" destId="{AAA6DD50-BE7D-43EF-A706-2F79BAD5B321}" srcOrd="0" destOrd="0" presId="urn:microsoft.com/office/officeart/2005/8/layout/vList5"/>
    <dgm:cxn modelId="{454E1260-F011-44E0-9CA5-FAEBF17B876F}" type="presParOf" srcId="{0EB7C712-61DB-4B74-8DB4-F9B7D13D3F90}" destId="{A216E96C-6543-431B-81D2-A647A5CD9C11}" srcOrd="0" destOrd="0" presId="urn:microsoft.com/office/officeart/2005/8/layout/vList5"/>
    <dgm:cxn modelId="{BC60B53D-185F-4933-8014-14933CAF8F8E}" type="presParOf" srcId="{A216E96C-6543-431B-81D2-A647A5CD9C11}" destId="{AAA6DD50-BE7D-43EF-A706-2F79BAD5B321}" srcOrd="0" destOrd="0" presId="urn:microsoft.com/office/officeart/2005/8/layout/vList5"/>
    <dgm:cxn modelId="{72EF2392-DD11-40E1-8937-5D4140D9DC1C}" type="presParOf" srcId="{0EB7C712-61DB-4B74-8DB4-F9B7D13D3F90}" destId="{39537096-14A6-496F-80F3-A3221C5E141E}" srcOrd="1" destOrd="0" presId="urn:microsoft.com/office/officeart/2005/8/layout/vList5"/>
    <dgm:cxn modelId="{0E170634-4938-402B-94EA-DCB3B8041E56}" type="presParOf" srcId="{0EB7C712-61DB-4B74-8DB4-F9B7D13D3F90}" destId="{358321D6-C108-4AFF-9F55-2C18746F6B98}" srcOrd="2" destOrd="0" presId="urn:microsoft.com/office/officeart/2005/8/layout/vList5"/>
    <dgm:cxn modelId="{6E39ADBA-4ECC-4E51-B6AB-22CDC2520ADE}" type="presParOf" srcId="{358321D6-C108-4AFF-9F55-2C18746F6B98}" destId="{5C872554-462B-43D9-B012-889DD92D55B3}"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90DF3-7706-425C-8B4B-710EA2BEE1D2}"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fr-FR"/>
        </a:p>
      </dgm:t>
    </dgm:pt>
    <dgm:pt modelId="{90DA5DA6-1CA6-454A-A943-9237D3456D30}">
      <dgm:prSet phldrT="[Texte]" phldr="0"/>
      <dgm:spPr/>
      <dgm:t>
        <a:bodyPr/>
        <a:lstStyle/>
        <a:p>
          <a:pPr rtl="0"/>
          <a:r>
            <a:rPr lang="fr-FR">
              <a:latin typeface="Univers Condensed"/>
            </a:rPr>
            <a:t> Réfléchit</a:t>
          </a:r>
          <a:endParaRPr lang="fr-FR"/>
        </a:p>
      </dgm:t>
    </dgm:pt>
    <dgm:pt modelId="{3C209893-FAD8-4C16-80C2-9330807B0F2E}" type="parTrans" cxnId="{B465D764-B08E-46AB-BD53-BEE16CCA2F7C}">
      <dgm:prSet/>
      <dgm:spPr/>
      <dgm:t>
        <a:bodyPr/>
        <a:lstStyle/>
        <a:p>
          <a:endParaRPr lang="fr-FR"/>
        </a:p>
      </dgm:t>
    </dgm:pt>
    <dgm:pt modelId="{057D9647-59C8-49C6-8868-55E78AB99285}" type="sibTrans" cxnId="{B465D764-B08E-46AB-BD53-BEE16CCA2F7C}">
      <dgm:prSet/>
      <dgm:spPr/>
      <dgm:t>
        <a:bodyPr/>
        <a:lstStyle/>
        <a:p>
          <a:endParaRPr lang="fr-FR"/>
        </a:p>
      </dgm:t>
    </dgm:pt>
    <dgm:pt modelId="{2F4FF483-6ACC-4315-8662-59255842A9A0}">
      <dgm:prSet phldrT="[Texte]" phldr="0"/>
      <dgm:spPr/>
      <dgm:t>
        <a:bodyPr/>
        <a:lstStyle/>
        <a:p>
          <a:pPr rtl="0"/>
          <a:r>
            <a:rPr lang="fr-FR">
              <a:latin typeface="Univers Condensed"/>
            </a:rPr>
            <a:t> Se concentre</a:t>
          </a:r>
          <a:endParaRPr lang="fr-FR"/>
        </a:p>
      </dgm:t>
    </dgm:pt>
    <dgm:pt modelId="{BF7F44C2-D45C-41B6-A37E-47320102D529}" type="parTrans" cxnId="{E016086F-D663-4A8D-847E-53EA9BBDD3F0}">
      <dgm:prSet/>
      <dgm:spPr/>
      <dgm:t>
        <a:bodyPr/>
        <a:lstStyle/>
        <a:p>
          <a:endParaRPr lang="fr-FR"/>
        </a:p>
      </dgm:t>
    </dgm:pt>
    <dgm:pt modelId="{1FD8ADC2-FF84-4F13-8E4B-6369E5AAC9D5}" type="sibTrans" cxnId="{E016086F-D663-4A8D-847E-53EA9BBDD3F0}">
      <dgm:prSet/>
      <dgm:spPr/>
      <dgm:t>
        <a:bodyPr/>
        <a:lstStyle/>
        <a:p>
          <a:endParaRPr lang="fr-FR"/>
        </a:p>
      </dgm:t>
    </dgm:pt>
    <dgm:pt modelId="{8FFED32C-9413-4A36-BD17-0041DDD02D81}">
      <dgm:prSet phldrT="[Texte]" phldr="0"/>
      <dgm:spPr/>
      <dgm:t>
        <a:bodyPr/>
        <a:lstStyle/>
        <a:p>
          <a:pPr rtl="0"/>
          <a:r>
            <a:rPr lang="fr-FR">
              <a:latin typeface="Univers Condensed"/>
            </a:rPr>
            <a:t> Retient les informations</a:t>
          </a:r>
          <a:endParaRPr lang="fr-FR"/>
        </a:p>
      </dgm:t>
    </dgm:pt>
    <dgm:pt modelId="{FFE3A5F4-628B-41AD-AC8E-DCB87A62B627}" type="parTrans" cxnId="{DD97083D-9464-466A-9FED-94BF5F831C52}">
      <dgm:prSet/>
      <dgm:spPr/>
      <dgm:t>
        <a:bodyPr/>
        <a:lstStyle/>
        <a:p>
          <a:endParaRPr lang="fr-FR"/>
        </a:p>
      </dgm:t>
    </dgm:pt>
    <dgm:pt modelId="{96492768-99EC-4E17-BBDE-13E2515804B9}" type="sibTrans" cxnId="{DD97083D-9464-466A-9FED-94BF5F831C52}">
      <dgm:prSet/>
      <dgm:spPr/>
      <dgm:t>
        <a:bodyPr/>
        <a:lstStyle/>
        <a:p>
          <a:endParaRPr lang="fr-FR"/>
        </a:p>
      </dgm:t>
    </dgm:pt>
    <dgm:pt modelId="{647AC8D5-C1E5-4543-80C9-27B0E2DA7F48}">
      <dgm:prSet phldrT="[Texte]" phldr="0"/>
      <dgm:spPr/>
      <dgm:t>
        <a:bodyPr/>
        <a:lstStyle/>
        <a:p>
          <a:pPr rtl="0"/>
          <a:r>
            <a:rPr lang="fr-FR">
              <a:latin typeface="Univers Condensed"/>
            </a:rPr>
            <a:t> S'organise (dans sa pensée, son travail, son quotidien)</a:t>
          </a:r>
          <a:endParaRPr lang="fr-FR"/>
        </a:p>
      </dgm:t>
    </dgm:pt>
    <dgm:pt modelId="{6609BE4E-8715-4E6F-A6ED-7D4982842ED7}" type="parTrans" cxnId="{73E56535-0239-43E2-A58E-C88F24636BAE}">
      <dgm:prSet/>
      <dgm:spPr/>
      <dgm:t>
        <a:bodyPr/>
        <a:lstStyle/>
        <a:p>
          <a:endParaRPr lang="fr-FR"/>
        </a:p>
      </dgm:t>
    </dgm:pt>
    <dgm:pt modelId="{32B6181C-1646-4BC5-8A61-9555B4BF46B7}" type="sibTrans" cxnId="{73E56535-0239-43E2-A58E-C88F24636BAE}">
      <dgm:prSet/>
      <dgm:spPr/>
      <dgm:t>
        <a:bodyPr/>
        <a:lstStyle/>
        <a:p>
          <a:endParaRPr lang="fr-FR"/>
        </a:p>
      </dgm:t>
    </dgm:pt>
    <dgm:pt modelId="{4926BE2A-E597-4A68-905D-48077CE32725}">
      <dgm:prSet phldrT="[Texte]" phldr="0"/>
      <dgm:spPr/>
      <dgm:t>
        <a:bodyPr/>
        <a:lstStyle/>
        <a:p>
          <a:pPr rtl="0"/>
          <a:r>
            <a:rPr lang="fr-FR">
              <a:latin typeface="Univers Condensed"/>
            </a:rPr>
            <a:t> Gère ses émotions, son agitation</a:t>
          </a:r>
        </a:p>
      </dgm:t>
    </dgm:pt>
    <dgm:pt modelId="{8C676B75-310E-419A-9DFF-91C58F376239}" type="parTrans" cxnId="{8D317807-65C8-4B46-8377-5D85BA48598A}">
      <dgm:prSet/>
      <dgm:spPr/>
      <dgm:t>
        <a:bodyPr/>
        <a:lstStyle/>
        <a:p>
          <a:endParaRPr lang="fr-FR"/>
        </a:p>
      </dgm:t>
    </dgm:pt>
    <dgm:pt modelId="{27AB7E2D-139E-4411-A67B-58803E31DB68}" type="sibTrans" cxnId="{8D317807-65C8-4B46-8377-5D85BA48598A}">
      <dgm:prSet/>
      <dgm:spPr/>
      <dgm:t>
        <a:bodyPr/>
        <a:lstStyle/>
        <a:p>
          <a:endParaRPr lang="fr-FR"/>
        </a:p>
      </dgm:t>
    </dgm:pt>
    <dgm:pt modelId="{5A557B56-1AB8-4614-B21F-83321838EA42}">
      <dgm:prSet phldr="0"/>
      <dgm:spPr/>
      <dgm:t>
        <a:bodyPr/>
        <a:lstStyle/>
        <a:p>
          <a:pPr rtl="0"/>
          <a:r>
            <a:rPr lang="fr-FR">
              <a:latin typeface="Univers Condensed"/>
            </a:rPr>
            <a:t> Comprend des émotions et des relations avec les autres</a:t>
          </a:r>
          <a:endParaRPr lang="fr-FR"/>
        </a:p>
      </dgm:t>
    </dgm:pt>
    <dgm:pt modelId="{A4C22692-7DFB-4108-BC29-E4CEB3ED4510}" type="parTrans" cxnId="{2C03400E-7F12-49B3-8857-616F7743D0D8}">
      <dgm:prSet/>
      <dgm:spPr/>
      <dgm:t>
        <a:bodyPr/>
        <a:lstStyle/>
        <a:p>
          <a:endParaRPr lang="fr-FR"/>
        </a:p>
      </dgm:t>
    </dgm:pt>
    <dgm:pt modelId="{A13BC79A-AE8F-4526-9E42-E63AEED4B815}" type="sibTrans" cxnId="{2C03400E-7F12-49B3-8857-616F7743D0D8}">
      <dgm:prSet/>
      <dgm:spPr/>
      <dgm:t>
        <a:bodyPr/>
        <a:lstStyle/>
        <a:p>
          <a:endParaRPr lang="fr-FR"/>
        </a:p>
      </dgm:t>
    </dgm:pt>
    <dgm:pt modelId="{CD1E7DE8-90C3-44E3-A3EB-CD949D8AFE80}" type="pres">
      <dgm:prSet presAssocID="{66590DF3-7706-425C-8B4B-710EA2BEE1D2}" presName="cycle" presStyleCnt="0">
        <dgm:presLayoutVars>
          <dgm:dir/>
          <dgm:resizeHandles val="exact"/>
        </dgm:presLayoutVars>
      </dgm:prSet>
      <dgm:spPr/>
    </dgm:pt>
    <dgm:pt modelId="{48FA9B58-4C47-4D9E-9423-B4FC30309B96}" type="pres">
      <dgm:prSet presAssocID="{90DA5DA6-1CA6-454A-A943-9237D3456D30}" presName="node" presStyleLbl="node1" presStyleIdx="0" presStyleCnt="6">
        <dgm:presLayoutVars>
          <dgm:bulletEnabled val="1"/>
        </dgm:presLayoutVars>
      </dgm:prSet>
      <dgm:spPr/>
    </dgm:pt>
    <dgm:pt modelId="{36AFBEF2-4709-458E-A2E7-7A3B47BCF0C3}" type="pres">
      <dgm:prSet presAssocID="{90DA5DA6-1CA6-454A-A943-9237D3456D30}" presName="spNode" presStyleCnt="0"/>
      <dgm:spPr/>
    </dgm:pt>
    <dgm:pt modelId="{C0D39C78-F105-4E74-8D1C-CE2DC6102B4F}" type="pres">
      <dgm:prSet presAssocID="{057D9647-59C8-49C6-8868-55E78AB99285}" presName="sibTrans" presStyleLbl="sibTrans1D1" presStyleIdx="0" presStyleCnt="6"/>
      <dgm:spPr/>
    </dgm:pt>
    <dgm:pt modelId="{986F5370-C96C-4C42-83ED-D06C9FA9CC51}" type="pres">
      <dgm:prSet presAssocID="{2F4FF483-6ACC-4315-8662-59255842A9A0}" presName="node" presStyleLbl="node1" presStyleIdx="1" presStyleCnt="6">
        <dgm:presLayoutVars>
          <dgm:bulletEnabled val="1"/>
        </dgm:presLayoutVars>
      </dgm:prSet>
      <dgm:spPr/>
    </dgm:pt>
    <dgm:pt modelId="{58EC1F30-9AEF-417F-9C40-DC809D41234C}" type="pres">
      <dgm:prSet presAssocID="{2F4FF483-6ACC-4315-8662-59255842A9A0}" presName="spNode" presStyleCnt="0"/>
      <dgm:spPr/>
    </dgm:pt>
    <dgm:pt modelId="{92AAA264-868C-4061-A386-38985728F8C2}" type="pres">
      <dgm:prSet presAssocID="{1FD8ADC2-FF84-4F13-8E4B-6369E5AAC9D5}" presName="sibTrans" presStyleLbl="sibTrans1D1" presStyleIdx="1" presStyleCnt="6"/>
      <dgm:spPr/>
    </dgm:pt>
    <dgm:pt modelId="{39C0EB0A-AB79-4B08-8E0A-70E7E712D727}" type="pres">
      <dgm:prSet presAssocID="{8FFED32C-9413-4A36-BD17-0041DDD02D81}" presName="node" presStyleLbl="node1" presStyleIdx="2" presStyleCnt="6">
        <dgm:presLayoutVars>
          <dgm:bulletEnabled val="1"/>
        </dgm:presLayoutVars>
      </dgm:prSet>
      <dgm:spPr/>
    </dgm:pt>
    <dgm:pt modelId="{6997D5D6-6E34-4138-A63B-795CFD46E250}" type="pres">
      <dgm:prSet presAssocID="{8FFED32C-9413-4A36-BD17-0041DDD02D81}" presName="spNode" presStyleCnt="0"/>
      <dgm:spPr/>
    </dgm:pt>
    <dgm:pt modelId="{3A5B4B9A-CFEB-4D07-9080-10896B56FF72}" type="pres">
      <dgm:prSet presAssocID="{96492768-99EC-4E17-BBDE-13E2515804B9}" presName="sibTrans" presStyleLbl="sibTrans1D1" presStyleIdx="2" presStyleCnt="6"/>
      <dgm:spPr/>
    </dgm:pt>
    <dgm:pt modelId="{A87DD984-DECA-473F-A85C-9CA68429EC8C}" type="pres">
      <dgm:prSet presAssocID="{647AC8D5-C1E5-4543-80C9-27B0E2DA7F48}" presName="node" presStyleLbl="node1" presStyleIdx="3" presStyleCnt="6">
        <dgm:presLayoutVars>
          <dgm:bulletEnabled val="1"/>
        </dgm:presLayoutVars>
      </dgm:prSet>
      <dgm:spPr/>
    </dgm:pt>
    <dgm:pt modelId="{FE04AC70-BECE-400E-829F-7AB6FF1CDEF6}" type="pres">
      <dgm:prSet presAssocID="{647AC8D5-C1E5-4543-80C9-27B0E2DA7F48}" presName="spNode" presStyleCnt="0"/>
      <dgm:spPr/>
    </dgm:pt>
    <dgm:pt modelId="{7EF38EA4-BB7C-4C48-BCB2-E3264996FF49}" type="pres">
      <dgm:prSet presAssocID="{32B6181C-1646-4BC5-8A61-9555B4BF46B7}" presName="sibTrans" presStyleLbl="sibTrans1D1" presStyleIdx="3" presStyleCnt="6"/>
      <dgm:spPr/>
    </dgm:pt>
    <dgm:pt modelId="{87DCA15F-48E7-463E-A3AC-3715C0D1640B}" type="pres">
      <dgm:prSet presAssocID="{4926BE2A-E597-4A68-905D-48077CE32725}" presName="node" presStyleLbl="node1" presStyleIdx="4" presStyleCnt="6">
        <dgm:presLayoutVars>
          <dgm:bulletEnabled val="1"/>
        </dgm:presLayoutVars>
      </dgm:prSet>
      <dgm:spPr/>
    </dgm:pt>
    <dgm:pt modelId="{273095DF-A3D8-4554-9D87-8D4DF6685800}" type="pres">
      <dgm:prSet presAssocID="{4926BE2A-E597-4A68-905D-48077CE32725}" presName="spNode" presStyleCnt="0"/>
      <dgm:spPr/>
    </dgm:pt>
    <dgm:pt modelId="{C6AC8F9B-9A97-4D72-94EB-B47184D45E2E}" type="pres">
      <dgm:prSet presAssocID="{27AB7E2D-139E-4411-A67B-58803E31DB68}" presName="sibTrans" presStyleLbl="sibTrans1D1" presStyleIdx="4" presStyleCnt="6"/>
      <dgm:spPr/>
    </dgm:pt>
    <dgm:pt modelId="{FDBB550B-F151-413E-99ED-22B5973E86E5}" type="pres">
      <dgm:prSet presAssocID="{5A557B56-1AB8-4614-B21F-83321838EA42}" presName="node" presStyleLbl="node1" presStyleIdx="5" presStyleCnt="6">
        <dgm:presLayoutVars>
          <dgm:bulletEnabled val="1"/>
        </dgm:presLayoutVars>
      </dgm:prSet>
      <dgm:spPr/>
    </dgm:pt>
    <dgm:pt modelId="{46EBD19C-551A-452D-8C06-43747180D90B}" type="pres">
      <dgm:prSet presAssocID="{5A557B56-1AB8-4614-B21F-83321838EA42}" presName="spNode" presStyleCnt="0"/>
      <dgm:spPr/>
    </dgm:pt>
    <dgm:pt modelId="{949E7CDF-F901-41D1-851C-90A83EFE0039}" type="pres">
      <dgm:prSet presAssocID="{A13BC79A-AE8F-4526-9E42-E63AEED4B815}" presName="sibTrans" presStyleLbl="sibTrans1D1" presStyleIdx="5" presStyleCnt="6"/>
      <dgm:spPr/>
    </dgm:pt>
  </dgm:ptLst>
  <dgm:cxnLst>
    <dgm:cxn modelId="{8D317807-65C8-4B46-8377-5D85BA48598A}" srcId="{66590DF3-7706-425C-8B4B-710EA2BEE1D2}" destId="{4926BE2A-E597-4A68-905D-48077CE32725}" srcOrd="4" destOrd="0" parTransId="{8C676B75-310E-419A-9DFF-91C58F376239}" sibTransId="{27AB7E2D-139E-4411-A67B-58803E31DB68}"/>
    <dgm:cxn modelId="{2C03400E-7F12-49B3-8857-616F7743D0D8}" srcId="{66590DF3-7706-425C-8B4B-710EA2BEE1D2}" destId="{5A557B56-1AB8-4614-B21F-83321838EA42}" srcOrd="5" destOrd="0" parTransId="{A4C22692-7DFB-4108-BC29-E4CEB3ED4510}" sibTransId="{A13BC79A-AE8F-4526-9E42-E63AEED4B815}"/>
    <dgm:cxn modelId="{03BE4F0E-6E10-42C0-BD0D-415251062651}" type="presOf" srcId="{27AB7E2D-139E-4411-A67B-58803E31DB68}" destId="{C6AC8F9B-9A97-4D72-94EB-B47184D45E2E}" srcOrd="0" destOrd="0" presId="urn:microsoft.com/office/officeart/2005/8/layout/cycle6"/>
    <dgm:cxn modelId="{0BA4AA17-1CF3-4E12-B2FB-877579C12BFC}" type="presOf" srcId="{66590DF3-7706-425C-8B4B-710EA2BEE1D2}" destId="{CD1E7DE8-90C3-44E3-A3EB-CD949D8AFE80}" srcOrd="0" destOrd="0" presId="urn:microsoft.com/office/officeart/2005/8/layout/cycle6"/>
    <dgm:cxn modelId="{1D50FB23-F609-4023-B1B7-FB989198EA15}" type="presOf" srcId="{A13BC79A-AE8F-4526-9E42-E63AEED4B815}" destId="{949E7CDF-F901-41D1-851C-90A83EFE0039}" srcOrd="0" destOrd="0" presId="urn:microsoft.com/office/officeart/2005/8/layout/cycle6"/>
    <dgm:cxn modelId="{8E5CE128-EC6A-4100-ACC1-8FD5C7BCFE89}" type="presOf" srcId="{5A557B56-1AB8-4614-B21F-83321838EA42}" destId="{FDBB550B-F151-413E-99ED-22B5973E86E5}" srcOrd="0" destOrd="0" presId="urn:microsoft.com/office/officeart/2005/8/layout/cycle6"/>
    <dgm:cxn modelId="{73E56535-0239-43E2-A58E-C88F24636BAE}" srcId="{66590DF3-7706-425C-8B4B-710EA2BEE1D2}" destId="{647AC8D5-C1E5-4543-80C9-27B0E2DA7F48}" srcOrd="3" destOrd="0" parTransId="{6609BE4E-8715-4E6F-A6ED-7D4982842ED7}" sibTransId="{32B6181C-1646-4BC5-8A61-9555B4BF46B7}"/>
    <dgm:cxn modelId="{DD97083D-9464-466A-9FED-94BF5F831C52}" srcId="{66590DF3-7706-425C-8B4B-710EA2BEE1D2}" destId="{8FFED32C-9413-4A36-BD17-0041DDD02D81}" srcOrd="2" destOrd="0" parTransId="{FFE3A5F4-628B-41AD-AC8E-DCB87A62B627}" sibTransId="{96492768-99EC-4E17-BBDE-13E2515804B9}"/>
    <dgm:cxn modelId="{27A3E440-9D75-4DD1-8221-8237A74C13E3}" type="presOf" srcId="{4926BE2A-E597-4A68-905D-48077CE32725}" destId="{87DCA15F-48E7-463E-A3AC-3715C0D1640B}" srcOrd="0" destOrd="0" presId="urn:microsoft.com/office/officeart/2005/8/layout/cycle6"/>
    <dgm:cxn modelId="{B465D764-B08E-46AB-BD53-BEE16CCA2F7C}" srcId="{66590DF3-7706-425C-8B4B-710EA2BEE1D2}" destId="{90DA5DA6-1CA6-454A-A943-9237D3456D30}" srcOrd="0" destOrd="0" parTransId="{3C209893-FAD8-4C16-80C2-9330807B0F2E}" sibTransId="{057D9647-59C8-49C6-8868-55E78AB99285}"/>
    <dgm:cxn modelId="{F7099C48-F279-4D51-BB5C-BA2610D6A9F1}" type="presOf" srcId="{32B6181C-1646-4BC5-8A61-9555B4BF46B7}" destId="{7EF38EA4-BB7C-4C48-BCB2-E3264996FF49}" srcOrd="0" destOrd="0" presId="urn:microsoft.com/office/officeart/2005/8/layout/cycle6"/>
    <dgm:cxn modelId="{E016086F-D663-4A8D-847E-53EA9BBDD3F0}" srcId="{66590DF3-7706-425C-8B4B-710EA2BEE1D2}" destId="{2F4FF483-6ACC-4315-8662-59255842A9A0}" srcOrd="1" destOrd="0" parTransId="{BF7F44C2-D45C-41B6-A37E-47320102D529}" sibTransId="{1FD8ADC2-FF84-4F13-8E4B-6369E5AAC9D5}"/>
    <dgm:cxn modelId="{40689154-4FC3-4D3C-A49E-CC1495362CD8}" type="presOf" srcId="{1FD8ADC2-FF84-4F13-8E4B-6369E5AAC9D5}" destId="{92AAA264-868C-4061-A386-38985728F8C2}" srcOrd="0" destOrd="0" presId="urn:microsoft.com/office/officeart/2005/8/layout/cycle6"/>
    <dgm:cxn modelId="{E96BC194-9496-47FD-8C1A-C65E9A47F943}" type="presOf" srcId="{2F4FF483-6ACC-4315-8662-59255842A9A0}" destId="{986F5370-C96C-4C42-83ED-D06C9FA9CC51}" srcOrd="0" destOrd="0" presId="urn:microsoft.com/office/officeart/2005/8/layout/cycle6"/>
    <dgm:cxn modelId="{7D8DC1AA-8DA2-412C-906F-9C87039701EE}" type="presOf" srcId="{8FFED32C-9413-4A36-BD17-0041DDD02D81}" destId="{39C0EB0A-AB79-4B08-8E0A-70E7E712D727}" srcOrd="0" destOrd="0" presId="urn:microsoft.com/office/officeart/2005/8/layout/cycle6"/>
    <dgm:cxn modelId="{83BD58C0-90D4-4CA2-9A93-E41140523D30}" type="presOf" srcId="{647AC8D5-C1E5-4543-80C9-27B0E2DA7F48}" destId="{A87DD984-DECA-473F-A85C-9CA68429EC8C}" srcOrd="0" destOrd="0" presId="urn:microsoft.com/office/officeart/2005/8/layout/cycle6"/>
    <dgm:cxn modelId="{0756C2D1-B0F3-4C61-9F14-E581AE993409}" type="presOf" srcId="{90DA5DA6-1CA6-454A-A943-9237D3456D30}" destId="{48FA9B58-4C47-4D9E-9423-B4FC30309B96}" srcOrd="0" destOrd="0" presId="urn:microsoft.com/office/officeart/2005/8/layout/cycle6"/>
    <dgm:cxn modelId="{11BEE1E5-708E-40E2-8F30-7D44980ADCF8}" type="presOf" srcId="{057D9647-59C8-49C6-8868-55E78AB99285}" destId="{C0D39C78-F105-4E74-8D1C-CE2DC6102B4F}" srcOrd="0" destOrd="0" presId="urn:microsoft.com/office/officeart/2005/8/layout/cycle6"/>
    <dgm:cxn modelId="{96BFAFFC-149C-44E3-8730-E6E8BD30BCF2}" type="presOf" srcId="{96492768-99EC-4E17-BBDE-13E2515804B9}" destId="{3A5B4B9A-CFEB-4D07-9080-10896B56FF72}" srcOrd="0" destOrd="0" presId="urn:microsoft.com/office/officeart/2005/8/layout/cycle6"/>
    <dgm:cxn modelId="{9C7C01D0-5AF0-4FF5-B4CE-8F4D39F34308}" type="presParOf" srcId="{CD1E7DE8-90C3-44E3-A3EB-CD949D8AFE80}" destId="{48FA9B58-4C47-4D9E-9423-B4FC30309B96}" srcOrd="0" destOrd="0" presId="urn:microsoft.com/office/officeart/2005/8/layout/cycle6"/>
    <dgm:cxn modelId="{E9AB3905-61DC-406A-AAB4-0ECC6201D698}" type="presParOf" srcId="{CD1E7DE8-90C3-44E3-A3EB-CD949D8AFE80}" destId="{36AFBEF2-4709-458E-A2E7-7A3B47BCF0C3}" srcOrd="1" destOrd="0" presId="urn:microsoft.com/office/officeart/2005/8/layout/cycle6"/>
    <dgm:cxn modelId="{8DA5539D-F5CC-4EFE-AB98-2483A6784A2D}" type="presParOf" srcId="{CD1E7DE8-90C3-44E3-A3EB-CD949D8AFE80}" destId="{C0D39C78-F105-4E74-8D1C-CE2DC6102B4F}" srcOrd="2" destOrd="0" presId="urn:microsoft.com/office/officeart/2005/8/layout/cycle6"/>
    <dgm:cxn modelId="{5092700D-A40E-41DC-92A1-EC65CB2BA968}" type="presParOf" srcId="{CD1E7DE8-90C3-44E3-A3EB-CD949D8AFE80}" destId="{986F5370-C96C-4C42-83ED-D06C9FA9CC51}" srcOrd="3" destOrd="0" presId="urn:microsoft.com/office/officeart/2005/8/layout/cycle6"/>
    <dgm:cxn modelId="{A2606C2B-5B5F-4114-8673-A1D8D978C5FC}" type="presParOf" srcId="{CD1E7DE8-90C3-44E3-A3EB-CD949D8AFE80}" destId="{58EC1F30-9AEF-417F-9C40-DC809D41234C}" srcOrd="4" destOrd="0" presId="urn:microsoft.com/office/officeart/2005/8/layout/cycle6"/>
    <dgm:cxn modelId="{29DAC915-4EEE-4C15-96B2-159BEDEE735C}" type="presParOf" srcId="{CD1E7DE8-90C3-44E3-A3EB-CD949D8AFE80}" destId="{92AAA264-868C-4061-A386-38985728F8C2}" srcOrd="5" destOrd="0" presId="urn:microsoft.com/office/officeart/2005/8/layout/cycle6"/>
    <dgm:cxn modelId="{887709CE-9216-45A3-8FDC-7407B959B56B}" type="presParOf" srcId="{CD1E7DE8-90C3-44E3-A3EB-CD949D8AFE80}" destId="{39C0EB0A-AB79-4B08-8E0A-70E7E712D727}" srcOrd="6" destOrd="0" presId="urn:microsoft.com/office/officeart/2005/8/layout/cycle6"/>
    <dgm:cxn modelId="{A0BECAB8-0B39-4484-B130-6A15F0FF9BF3}" type="presParOf" srcId="{CD1E7DE8-90C3-44E3-A3EB-CD949D8AFE80}" destId="{6997D5D6-6E34-4138-A63B-795CFD46E250}" srcOrd="7" destOrd="0" presId="urn:microsoft.com/office/officeart/2005/8/layout/cycle6"/>
    <dgm:cxn modelId="{3F53C761-2F9C-4AB2-B7C5-9B7B1F8C7FBD}" type="presParOf" srcId="{CD1E7DE8-90C3-44E3-A3EB-CD949D8AFE80}" destId="{3A5B4B9A-CFEB-4D07-9080-10896B56FF72}" srcOrd="8" destOrd="0" presId="urn:microsoft.com/office/officeart/2005/8/layout/cycle6"/>
    <dgm:cxn modelId="{8D494087-AA42-43D9-8E44-45F3A5F9AB48}" type="presParOf" srcId="{CD1E7DE8-90C3-44E3-A3EB-CD949D8AFE80}" destId="{A87DD984-DECA-473F-A85C-9CA68429EC8C}" srcOrd="9" destOrd="0" presId="urn:microsoft.com/office/officeart/2005/8/layout/cycle6"/>
    <dgm:cxn modelId="{BA60D999-9374-414F-8254-28B979D9086C}" type="presParOf" srcId="{CD1E7DE8-90C3-44E3-A3EB-CD949D8AFE80}" destId="{FE04AC70-BECE-400E-829F-7AB6FF1CDEF6}" srcOrd="10" destOrd="0" presId="urn:microsoft.com/office/officeart/2005/8/layout/cycle6"/>
    <dgm:cxn modelId="{1EC92380-B42C-4F04-BA4D-9EEFBD1A2E72}" type="presParOf" srcId="{CD1E7DE8-90C3-44E3-A3EB-CD949D8AFE80}" destId="{7EF38EA4-BB7C-4C48-BCB2-E3264996FF49}" srcOrd="11" destOrd="0" presId="urn:microsoft.com/office/officeart/2005/8/layout/cycle6"/>
    <dgm:cxn modelId="{201151FE-390B-4BBC-AD04-C498CED0CBD7}" type="presParOf" srcId="{CD1E7DE8-90C3-44E3-A3EB-CD949D8AFE80}" destId="{87DCA15F-48E7-463E-A3AC-3715C0D1640B}" srcOrd="12" destOrd="0" presId="urn:microsoft.com/office/officeart/2005/8/layout/cycle6"/>
    <dgm:cxn modelId="{BC042A92-A0C2-42A1-B43E-260E7DF1FD17}" type="presParOf" srcId="{CD1E7DE8-90C3-44E3-A3EB-CD949D8AFE80}" destId="{273095DF-A3D8-4554-9D87-8D4DF6685800}" srcOrd="13" destOrd="0" presId="urn:microsoft.com/office/officeart/2005/8/layout/cycle6"/>
    <dgm:cxn modelId="{0BCBB6CB-97C6-4BA8-A396-FC363D77522A}" type="presParOf" srcId="{CD1E7DE8-90C3-44E3-A3EB-CD949D8AFE80}" destId="{C6AC8F9B-9A97-4D72-94EB-B47184D45E2E}" srcOrd="14" destOrd="0" presId="urn:microsoft.com/office/officeart/2005/8/layout/cycle6"/>
    <dgm:cxn modelId="{327043B3-5203-46F4-A553-50BA6AFF35A2}" type="presParOf" srcId="{CD1E7DE8-90C3-44E3-A3EB-CD949D8AFE80}" destId="{FDBB550B-F151-413E-99ED-22B5973E86E5}" srcOrd="15" destOrd="0" presId="urn:microsoft.com/office/officeart/2005/8/layout/cycle6"/>
    <dgm:cxn modelId="{CCD70606-4873-41E4-BDF1-D965C9CD3F4C}" type="presParOf" srcId="{CD1E7DE8-90C3-44E3-A3EB-CD949D8AFE80}" destId="{46EBD19C-551A-452D-8C06-43747180D90B}" srcOrd="16" destOrd="0" presId="urn:microsoft.com/office/officeart/2005/8/layout/cycle6"/>
    <dgm:cxn modelId="{8B257703-F376-4B2E-B78E-E8237B9B4D04}" type="presParOf" srcId="{CD1E7DE8-90C3-44E3-A3EB-CD949D8AFE80}" destId="{949E7CDF-F901-41D1-851C-90A83EFE0039}" srcOrd="17"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6DD50-BE7D-43EF-A706-2F79BAD5B321}">
      <dsp:nvSpPr>
        <dsp:cNvPr id="0" name=""/>
        <dsp:cNvSpPr/>
      </dsp:nvSpPr>
      <dsp:spPr>
        <a:xfrm>
          <a:off x="137225" y="668595"/>
          <a:ext cx="6354352" cy="1687319"/>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fr-FR" sz="3700" kern="1200"/>
            <a:t>CMPP Nord Franche Comté, </a:t>
          </a:r>
        </a:p>
        <a:p>
          <a:pPr marL="0" lvl="0" indent="0" algn="ctr" defTabSz="1644650">
            <a:lnSpc>
              <a:spcPct val="90000"/>
            </a:lnSpc>
            <a:spcBef>
              <a:spcPct val="0"/>
            </a:spcBef>
            <a:spcAft>
              <a:spcPct val="35000"/>
            </a:spcAft>
            <a:buNone/>
          </a:pPr>
          <a:r>
            <a:rPr lang="fr-FR" sz="3700" kern="1200"/>
            <a:t>site de Belfort </a:t>
          </a:r>
          <a:endParaRPr lang="en-US" sz="3700" kern="1200"/>
        </a:p>
      </dsp:txBody>
      <dsp:txXfrm>
        <a:off x="219593" y="750963"/>
        <a:ext cx="6189616" cy="1522583"/>
      </dsp:txXfrm>
    </dsp:sp>
    <dsp:sp modelId="{5C872554-462B-43D9-B012-889DD92D55B3}">
      <dsp:nvSpPr>
        <dsp:cNvPr id="0" name=""/>
        <dsp:cNvSpPr/>
      </dsp:nvSpPr>
      <dsp:spPr>
        <a:xfrm>
          <a:off x="137225" y="2600212"/>
          <a:ext cx="6353923" cy="1617156"/>
        </a:xfrm>
        <a:prstGeom prst="roundRect">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fr-FR" sz="3700" kern="1200"/>
            <a:t>Les 21 et 22 mars 2025 </a:t>
          </a:r>
          <a:endParaRPr lang="en-US" sz="3700" kern="1200"/>
        </a:p>
      </dsp:txBody>
      <dsp:txXfrm>
        <a:off x="216168" y="2679155"/>
        <a:ext cx="6196037" cy="1459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A9B58-4C47-4D9E-9423-B4FC30309B96}">
      <dsp:nvSpPr>
        <dsp:cNvPr id="0" name=""/>
        <dsp:cNvSpPr/>
      </dsp:nvSpPr>
      <dsp:spPr>
        <a:xfrm>
          <a:off x="3348567" y="408"/>
          <a:ext cx="1625518" cy="105658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a:latin typeface="Univers Condensed"/>
            </a:rPr>
            <a:t> Réfléchit</a:t>
          </a:r>
          <a:endParaRPr lang="fr-FR" sz="1400" kern="1200"/>
        </a:p>
      </dsp:txBody>
      <dsp:txXfrm>
        <a:off x="3400145" y="51986"/>
        <a:ext cx="1522362" cy="953430"/>
      </dsp:txXfrm>
    </dsp:sp>
    <dsp:sp modelId="{C0D39C78-F105-4E74-8D1C-CE2DC6102B4F}">
      <dsp:nvSpPr>
        <dsp:cNvPr id="0" name=""/>
        <dsp:cNvSpPr/>
      </dsp:nvSpPr>
      <dsp:spPr>
        <a:xfrm>
          <a:off x="1671420" y="528701"/>
          <a:ext cx="4979813" cy="4979813"/>
        </a:xfrm>
        <a:custGeom>
          <a:avLst/>
          <a:gdLst/>
          <a:ahLst/>
          <a:cxnLst/>
          <a:rect l="0" t="0" r="0" b="0"/>
          <a:pathLst>
            <a:path>
              <a:moveTo>
                <a:pt x="3313060" y="140001"/>
              </a:moveTo>
              <a:arcTo wR="2489906" hR="2489906" stAng="17358298" swAng="1501782"/>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86F5370-C96C-4C42-83ED-D06C9FA9CC51}">
      <dsp:nvSpPr>
        <dsp:cNvPr id="0" name=""/>
        <dsp:cNvSpPr/>
      </dsp:nvSpPr>
      <dsp:spPr>
        <a:xfrm>
          <a:off x="5504890" y="1245361"/>
          <a:ext cx="1625518" cy="105658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a:latin typeface="Univers Condensed"/>
            </a:rPr>
            <a:t> Se concentre</a:t>
          </a:r>
          <a:endParaRPr lang="fr-FR" sz="1400" kern="1200"/>
        </a:p>
      </dsp:txBody>
      <dsp:txXfrm>
        <a:off x="5556468" y="1296939"/>
        <a:ext cx="1522362" cy="953430"/>
      </dsp:txXfrm>
    </dsp:sp>
    <dsp:sp modelId="{92AAA264-868C-4061-A386-38985728F8C2}">
      <dsp:nvSpPr>
        <dsp:cNvPr id="0" name=""/>
        <dsp:cNvSpPr/>
      </dsp:nvSpPr>
      <dsp:spPr>
        <a:xfrm>
          <a:off x="1671420" y="528701"/>
          <a:ext cx="4979813" cy="4979813"/>
        </a:xfrm>
        <a:custGeom>
          <a:avLst/>
          <a:gdLst/>
          <a:ahLst/>
          <a:cxnLst/>
          <a:rect l="0" t="0" r="0" b="0"/>
          <a:pathLst>
            <a:path>
              <a:moveTo>
                <a:pt x="4878533" y="1786985"/>
              </a:moveTo>
              <a:arcTo wR="2489906" hR="2489906" stAng="20616119" swAng="1967763"/>
            </a:path>
          </a:pathLst>
        </a:custGeom>
        <a:noFill/>
        <a:ln w="1270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9C0EB0A-AB79-4B08-8E0A-70E7E712D727}">
      <dsp:nvSpPr>
        <dsp:cNvPr id="0" name=""/>
        <dsp:cNvSpPr/>
      </dsp:nvSpPr>
      <dsp:spPr>
        <a:xfrm>
          <a:off x="5504890" y="3735268"/>
          <a:ext cx="1625518" cy="105658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a:latin typeface="Univers Condensed"/>
            </a:rPr>
            <a:t> Retient les informations</a:t>
          </a:r>
          <a:endParaRPr lang="fr-FR" sz="1400" kern="1200"/>
        </a:p>
      </dsp:txBody>
      <dsp:txXfrm>
        <a:off x="5556468" y="3786846"/>
        <a:ext cx="1522362" cy="953430"/>
      </dsp:txXfrm>
    </dsp:sp>
    <dsp:sp modelId="{3A5B4B9A-CFEB-4D07-9080-10896B56FF72}">
      <dsp:nvSpPr>
        <dsp:cNvPr id="0" name=""/>
        <dsp:cNvSpPr/>
      </dsp:nvSpPr>
      <dsp:spPr>
        <a:xfrm>
          <a:off x="1671420" y="528701"/>
          <a:ext cx="4979813" cy="4979813"/>
        </a:xfrm>
        <a:custGeom>
          <a:avLst/>
          <a:gdLst/>
          <a:ahLst/>
          <a:cxnLst/>
          <a:rect l="0" t="0" r="0" b="0"/>
          <a:pathLst>
            <a:path>
              <a:moveTo>
                <a:pt x="4229974" y="4270862"/>
              </a:moveTo>
              <a:arcTo wR="2489906" hR="2489906" stAng="2739920" swAng="1501782"/>
            </a:path>
          </a:pathLst>
        </a:custGeom>
        <a:noFill/>
        <a:ln w="1270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87DD984-DECA-473F-A85C-9CA68429EC8C}">
      <dsp:nvSpPr>
        <dsp:cNvPr id="0" name=""/>
        <dsp:cNvSpPr/>
      </dsp:nvSpPr>
      <dsp:spPr>
        <a:xfrm>
          <a:off x="3348567" y="4980221"/>
          <a:ext cx="1625518" cy="105658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a:latin typeface="Univers Condensed"/>
            </a:rPr>
            <a:t> S'organise (dans sa pensée, son travail, son quotidien)</a:t>
          </a:r>
          <a:endParaRPr lang="fr-FR" sz="1400" kern="1200"/>
        </a:p>
      </dsp:txBody>
      <dsp:txXfrm>
        <a:off x="3400145" y="5031799"/>
        <a:ext cx="1522362" cy="953430"/>
      </dsp:txXfrm>
    </dsp:sp>
    <dsp:sp modelId="{7EF38EA4-BB7C-4C48-BCB2-E3264996FF49}">
      <dsp:nvSpPr>
        <dsp:cNvPr id="0" name=""/>
        <dsp:cNvSpPr/>
      </dsp:nvSpPr>
      <dsp:spPr>
        <a:xfrm>
          <a:off x="1671420" y="528701"/>
          <a:ext cx="4979813" cy="4979813"/>
        </a:xfrm>
        <a:custGeom>
          <a:avLst/>
          <a:gdLst/>
          <a:ahLst/>
          <a:cxnLst/>
          <a:rect l="0" t="0" r="0" b="0"/>
          <a:pathLst>
            <a:path>
              <a:moveTo>
                <a:pt x="1666752" y="4839812"/>
              </a:moveTo>
              <a:arcTo wR="2489906" hR="2489906" stAng="6558298" swAng="1501782"/>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7DCA15F-48E7-463E-A3AC-3715C0D1640B}">
      <dsp:nvSpPr>
        <dsp:cNvPr id="0" name=""/>
        <dsp:cNvSpPr/>
      </dsp:nvSpPr>
      <dsp:spPr>
        <a:xfrm>
          <a:off x="1192245" y="3735268"/>
          <a:ext cx="1625518" cy="1056586"/>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a:latin typeface="Univers Condensed"/>
            </a:rPr>
            <a:t> Gère ses émotions, son agitation</a:t>
          </a:r>
        </a:p>
      </dsp:txBody>
      <dsp:txXfrm>
        <a:off x="1243823" y="3786846"/>
        <a:ext cx="1522362" cy="953430"/>
      </dsp:txXfrm>
    </dsp:sp>
    <dsp:sp modelId="{C6AC8F9B-9A97-4D72-94EB-B47184D45E2E}">
      <dsp:nvSpPr>
        <dsp:cNvPr id="0" name=""/>
        <dsp:cNvSpPr/>
      </dsp:nvSpPr>
      <dsp:spPr>
        <a:xfrm>
          <a:off x="1671420" y="528701"/>
          <a:ext cx="4979813" cy="4979813"/>
        </a:xfrm>
        <a:custGeom>
          <a:avLst/>
          <a:gdLst/>
          <a:ahLst/>
          <a:cxnLst/>
          <a:rect l="0" t="0" r="0" b="0"/>
          <a:pathLst>
            <a:path>
              <a:moveTo>
                <a:pt x="101280" y="3192828"/>
              </a:moveTo>
              <a:arcTo wR="2489906" hR="2489906" stAng="9816119" swAng="1967763"/>
            </a:path>
          </a:pathLst>
        </a:custGeom>
        <a:noFill/>
        <a:ln w="1270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DBB550B-F151-413E-99ED-22B5973E86E5}">
      <dsp:nvSpPr>
        <dsp:cNvPr id="0" name=""/>
        <dsp:cNvSpPr/>
      </dsp:nvSpPr>
      <dsp:spPr>
        <a:xfrm>
          <a:off x="1192245" y="1245361"/>
          <a:ext cx="1625518" cy="105658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fr-FR" sz="1400" kern="1200">
              <a:latin typeface="Univers Condensed"/>
            </a:rPr>
            <a:t> Comprend des émotions et des relations avec les autres</a:t>
          </a:r>
          <a:endParaRPr lang="fr-FR" sz="1400" kern="1200"/>
        </a:p>
      </dsp:txBody>
      <dsp:txXfrm>
        <a:off x="1243823" y="1296939"/>
        <a:ext cx="1522362" cy="953430"/>
      </dsp:txXfrm>
    </dsp:sp>
    <dsp:sp modelId="{949E7CDF-F901-41D1-851C-90A83EFE0039}">
      <dsp:nvSpPr>
        <dsp:cNvPr id="0" name=""/>
        <dsp:cNvSpPr/>
      </dsp:nvSpPr>
      <dsp:spPr>
        <a:xfrm>
          <a:off x="1671420" y="528701"/>
          <a:ext cx="4979813" cy="4979813"/>
        </a:xfrm>
        <a:custGeom>
          <a:avLst/>
          <a:gdLst/>
          <a:ahLst/>
          <a:cxnLst/>
          <a:rect l="0" t="0" r="0" b="0"/>
          <a:pathLst>
            <a:path>
              <a:moveTo>
                <a:pt x="749839" y="708951"/>
              </a:moveTo>
              <a:arcTo wR="2489906" hR="2489906" stAng="13539920" swAng="1501782"/>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803FA56-4D9C-403F-B027-5EA5FEC7EE8C}" type="datetimeFigureOut">
              <a:rPr lang="fr-FR" smtClean="0"/>
              <a:t>26/06/2025</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8128851-A2F2-486F-B5A2-85AA4362129C}" type="slidenum">
              <a:rPr lang="fr-FR" smtClean="0"/>
              <a:t>‹N°›</a:t>
            </a:fld>
            <a:endParaRPr lang="fr-FR"/>
          </a:p>
        </p:txBody>
      </p:sp>
    </p:spTree>
    <p:extLst>
      <p:ext uri="{BB962C8B-B14F-4D97-AF65-F5344CB8AC3E}">
        <p14:creationId xmlns:p14="http://schemas.microsoft.com/office/powerpoint/2010/main" val="363813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8128851-A2F2-486F-B5A2-85AA4362129C}" type="slidenum">
              <a:rPr lang="fr-FR" smtClean="0"/>
              <a:t>3</a:t>
            </a:fld>
            <a:endParaRPr lang="fr-FR"/>
          </a:p>
        </p:txBody>
      </p:sp>
    </p:spTree>
    <p:extLst>
      <p:ext uri="{BB962C8B-B14F-4D97-AF65-F5344CB8AC3E}">
        <p14:creationId xmlns:p14="http://schemas.microsoft.com/office/powerpoint/2010/main" val="322656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0779A3-267D-47C2-B997-CA4895E642F1}" type="slidenum">
              <a:rPr lang="fr-FR" smtClean="0"/>
              <a:t>13</a:t>
            </a:fld>
            <a:endParaRPr lang="fr-FR"/>
          </a:p>
        </p:txBody>
      </p:sp>
    </p:spTree>
    <p:extLst>
      <p:ext uri="{BB962C8B-B14F-4D97-AF65-F5344CB8AC3E}">
        <p14:creationId xmlns:p14="http://schemas.microsoft.com/office/powerpoint/2010/main" val="356986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8128851-A2F2-486F-B5A2-85AA4362129C}" type="slidenum">
              <a:rPr lang="fr-FR" smtClean="0"/>
              <a:t>16</a:t>
            </a:fld>
            <a:endParaRPr lang="fr-FR"/>
          </a:p>
        </p:txBody>
      </p:sp>
    </p:spTree>
    <p:extLst>
      <p:ext uri="{BB962C8B-B14F-4D97-AF65-F5344CB8AC3E}">
        <p14:creationId xmlns:p14="http://schemas.microsoft.com/office/powerpoint/2010/main" val="86349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128851-A2F2-486F-B5A2-85AA4362129C}" type="slidenum">
              <a:rPr kumimoji="0" lang="fr-F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762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8128851-A2F2-486F-B5A2-85AA4362129C}" type="slidenum">
              <a:rPr lang="fr-FR" smtClean="0"/>
              <a:t>55</a:t>
            </a:fld>
            <a:endParaRPr lang="fr-FR"/>
          </a:p>
        </p:txBody>
      </p:sp>
    </p:spTree>
    <p:extLst>
      <p:ext uri="{BB962C8B-B14F-4D97-AF65-F5344CB8AC3E}">
        <p14:creationId xmlns:p14="http://schemas.microsoft.com/office/powerpoint/2010/main" val="2673667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76980939"/>
      </p:ext>
    </p:extLst>
  </p:cSld>
  <p:clrMapOvr>
    <a:masterClrMapping/>
  </p:clrMapOvr>
  <p:transition spd="slow" advClick="0" advTm="4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1988811597"/>
      </p:ext>
    </p:extLst>
  </p:cSld>
  <p:clrMapOvr>
    <a:masterClrMapping/>
  </p:clrMapOvr>
  <p:transition spd="slow" advClick="0" advTm="4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336921121"/>
      </p:ext>
    </p:extLst>
  </p:cSld>
  <p:clrMapOvr>
    <a:masterClrMapping/>
  </p:clrMapOvr>
  <p:transition spd="slow" advClick="0" advTm="4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3614784496"/>
      </p:ext>
    </p:extLst>
  </p:cSld>
  <p:clrMapOvr>
    <a:masterClrMapping/>
  </p:clrMapOvr>
  <p:transition spd="slow" advClick="0" advTm="4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63409916"/>
      </p:ext>
    </p:extLst>
  </p:cSld>
  <p:clrMapOvr>
    <a:masterClrMapping/>
  </p:clrMapOvr>
  <p:transition spd="slow" advClick="0" advTm="4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3283314472"/>
      </p:ext>
    </p:extLst>
  </p:cSld>
  <p:clrMapOvr>
    <a:masterClrMapping/>
  </p:clrMapOvr>
  <p:transition spd="slow" advClick="0" advTm="4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2186586303"/>
      </p:ext>
    </p:extLst>
  </p:cSld>
  <p:clrMapOvr>
    <a:masterClrMapping/>
  </p:clrMapOvr>
  <p:transition spd="slow" advClick="0" advTm="4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1465843202"/>
      </p:ext>
    </p:extLst>
  </p:cSld>
  <p:clrMapOvr>
    <a:masterClrMapping/>
  </p:clrMapOvr>
  <p:transition spd="slow" advClick="0" advTm="4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69190-8695-055D-8F1C-75497685F29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07DEFD-C5BA-55C5-59F9-E85FCB22AC7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F8AA6A-5200-C5FA-9042-1AD252431E7D}"/>
              </a:ext>
            </a:extLst>
          </p:cNvPr>
          <p:cNvSpPr>
            <a:spLocks noGrp="1"/>
          </p:cNvSpPr>
          <p:nvPr>
            <p:ph type="dt" sz="half" idx="10"/>
          </p:nvPr>
        </p:nvSpPr>
        <p:spPr/>
        <p:txBody>
          <a:bodyPr/>
          <a:lstStyle/>
          <a:p>
            <a:fld id="{BC222DBA-6BAF-43DD-AD58-690EEB98041D}"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A753DC4D-93C1-F478-2B43-F4FC58E0F0E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8EF6C6-2CCE-6642-7425-25B28DBDDD9E}"/>
              </a:ext>
            </a:extLst>
          </p:cNvPr>
          <p:cNvSpPr>
            <a:spLocks noGrp="1"/>
          </p:cNvSpPr>
          <p:nvPr>
            <p:ph type="sldNum" sz="quarter" idx="12"/>
          </p:nvPr>
        </p:nvSpPr>
        <p:spPr/>
        <p:txBody>
          <a:bodyPr/>
          <a:lstStyle/>
          <a:p>
            <a:fld id="{4359D08C-C143-4EA2-A1B6-55F7D7A03A3D}" type="slidenum">
              <a:rPr lang="fr-FR" smtClean="0"/>
              <a:t>‹N°›</a:t>
            </a:fld>
            <a:endParaRPr lang="fr-FR"/>
          </a:p>
        </p:txBody>
      </p:sp>
    </p:spTree>
    <p:extLst>
      <p:ext uri="{BB962C8B-B14F-4D97-AF65-F5344CB8AC3E}">
        <p14:creationId xmlns:p14="http://schemas.microsoft.com/office/powerpoint/2010/main" val="620432153"/>
      </p:ext>
    </p:extLst>
  </p:cSld>
  <p:clrMapOvr>
    <a:masterClrMapping/>
  </p:clrMapOvr>
  <p:transition spd="slow" advClick="0" advTm="4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6/26/2025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366166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6/26/2025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‹N°›</a:t>
            </a:fld>
            <a:endParaRPr lang="en-US"/>
          </a:p>
        </p:txBody>
      </p:sp>
    </p:spTree>
    <p:extLst>
      <p:ext uri="{BB962C8B-B14F-4D97-AF65-F5344CB8AC3E}">
        <p14:creationId xmlns:p14="http://schemas.microsoft.com/office/powerpoint/2010/main" val="2401718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318990228"/>
      </p:ext>
    </p:extLst>
  </p:cSld>
  <p:clrMapOvr>
    <a:masterClrMapping/>
  </p:clrMapOvr>
  <p:transition spd="slow" advClick="0" advTm="4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DB400-A868-6515-C5F9-57F95BDF233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EB71A3A-E710-D5DC-E79A-2BCE6F388C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3C2D0A5-2A2A-BEA3-A86C-E440A1EF7680}"/>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FC6BDDB6-83DF-4BA1-0268-3A75645B89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E06AA5-7814-2C8A-70C0-1E94452DFBB8}"/>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2688311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6FB371-3CF4-C8B6-DD1C-644C90C5807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C41D86F-BD46-E8A7-72D4-29FF5F974FE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D7768F-F64C-F15A-6E1A-D4A369DD1EE4}"/>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63CE1BB1-5DFE-78F7-438D-661853EC8F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555A6B-38FE-E41D-037E-F06C4E7F0B09}"/>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3447997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A8C8E-867D-82A7-3547-D7CDD009E09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8607799-B02D-CD51-EEC6-4B2691789B7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2A999DD-B17D-D79B-AA83-4B303369C2E1}"/>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EC72606D-3AD7-3933-1F97-59CE3AD8997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37247F-63C3-B21C-E071-9182ED499F42}"/>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2130228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26F364-A57A-0DB3-90CB-B3ED0E91B34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19F43A-025D-9A09-E5F0-EF622996EC9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8631888-D000-483A-9D01-8CCBD225C68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76AE3B5-ED0B-C971-205D-D04338B7FE2E}"/>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6" name="Espace réservé du pied de page 5">
            <a:extLst>
              <a:ext uri="{FF2B5EF4-FFF2-40B4-BE49-F238E27FC236}">
                <a16:creationId xmlns:a16="http://schemas.microsoft.com/office/drawing/2014/main" id="{FBFD6A01-8670-FFD0-0C99-BB047D8D68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9AF03B2-96F3-690F-9A92-ED5485BAD77B}"/>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1003801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A9D3BA-8F11-147B-76D7-C5592968466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D272AC9-B31B-0FF8-1C3A-24FD1109A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29744CB-31D4-9F83-61F9-9E5D7451FCF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3D1964B-D911-2A56-F134-FE473497D3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D044980-45AE-B518-8993-1EFC2DA6EA3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3365353D-CA5D-A16A-4E6B-90D7317D6E5A}"/>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8" name="Espace réservé du pied de page 7">
            <a:extLst>
              <a:ext uri="{FF2B5EF4-FFF2-40B4-BE49-F238E27FC236}">
                <a16:creationId xmlns:a16="http://schemas.microsoft.com/office/drawing/2014/main" id="{0DC88284-A4C0-149B-2A8B-79DEDACC824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5B735E-C190-9F65-0500-02B7B80DB0F8}"/>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2378144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4FEB10-C4D4-BEE3-5081-25CDF9FC500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23F7134-46E8-661A-6A0D-DC5CA423BE50}"/>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4" name="Espace réservé du pied de page 3">
            <a:extLst>
              <a:ext uri="{FF2B5EF4-FFF2-40B4-BE49-F238E27FC236}">
                <a16:creationId xmlns:a16="http://schemas.microsoft.com/office/drawing/2014/main" id="{D6F3E003-46C6-6032-FEC4-EA0E3A6B1A7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7D33E1A-5FBD-9C6A-1B53-4282433DD03C}"/>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334437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2A9FCA1-C74B-7E3D-EC1B-2D55CB6C13E4}"/>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3" name="Espace réservé du pied de page 2">
            <a:extLst>
              <a:ext uri="{FF2B5EF4-FFF2-40B4-BE49-F238E27FC236}">
                <a16:creationId xmlns:a16="http://schemas.microsoft.com/office/drawing/2014/main" id="{1DE50C0F-2A46-E545-5C13-748BFDBF996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765DBC7-5A1C-6E3D-FF50-6368ADDE5AF9}"/>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545252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0B1301-5A15-7502-3FA3-6888B9CC9E5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9F716B0-A748-9B3B-E663-FBF82933DB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6DE2D1D-7BAD-7E35-D83D-B0BC30054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6C06B43-A978-8B3E-DE43-A1C4C0CE45C0}"/>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6" name="Espace réservé du pied de page 5">
            <a:extLst>
              <a:ext uri="{FF2B5EF4-FFF2-40B4-BE49-F238E27FC236}">
                <a16:creationId xmlns:a16="http://schemas.microsoft.com/office/drawing/2014/main" id="{96292473-B8B0-8C98-0490-4252BE92EC9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3D72BB4-65D4-522E-3FC5-F737D5CF29EA}"/>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99002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A0BA90-C5E6-7B24-04A7-5238870681C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7855137-C730-A794-F0B8-A4F933235B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25CC52-539D-0DBC-0209-FF0534FCF4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A6E81BC-CF36-DA38-9C1A-EDBD3734348F}"/>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6" name="Espace réservé du pied de page 5">
            <a:extLst>
              <a:ext uri="{FF2B5EF4-FFF2-40B4-BE49-F238E27FC236}">
                <a16:creationId xmlns:a16="http://schemas.microsoft.com/office/drawing/2014/main" id="{B8E967AE-B463-AC62-978D-7D7AA62F754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FF3282A-AD52-2990-32AF-64E121CBF8C8}"/>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3504952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2F9EF1-1CBD-025E-7F89-91ADBB7642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2ADA3DB-5144-1240-42E7-7D4EEADE08E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D2342D0-0C43-9E8E-7121-4AD52FA48AF9}"/>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0EFB50E1-708F-DF1B-D6CA-89AAE3C014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3B339E8-461F-C0CD-B825-DE4C1C52222F}"/>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199746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BC4BD2A-C104-4ACE-A578-5A021F853AAE}" type="datetimeFigureOut">
              <a:rPr lang="fr-FR" smtClean="0"/>
              <a:t>26/06/2025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2575905169"/>
      </p:ext>
    </p:extLst>
  </p:cSld>
  <p:clrMapOvr>
    <a:masterClrMapping/>
  </p:clrMapOvr>
  <p:transition spd="slow" advClick="0" advTm="4000">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63C4387-1474-A30C-7F88-4268C641AD5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FE5B435-F6E5-EDB5-403C-FEDFCB8169A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6D1BFD-805C-00C2-ABDF-0E924A821FE2}"/>
              </a:ext>
            </a:extLst>
          </p:cNvPr>
          <p:cNvSpPr>
            <a:spLocks noGrp="1"/>
          </p:cNvSpPr>
          <p:nvPr>
            <p:ph type="dt" sz="half" idx="10"/>
          </p:nvPr>
        </p:nvSpPr>
        <p:spPr/>
        <p:txBody>
          <a:bodyPr/>
          <a:lstStyle/>
          <a:p>
            <a:fld id="{234FB318-979B-49AC-A892-28B15A568805}"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4A9664ED-5EB9-36F2-4B04-EB87A5E124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598C6A6-68F8-32A5-B378-F3D1C05C8AF8}"/>
              </a:ext>
            </a:extLst>
          </p:cNvPr>
          <p:cNvSpPr>
            <a:spLocks noGrp="1"/>
          </p:cNvSpPr>
          <p:nvPr>
            <p:ph type="sldNum" sz="quarter" idx="12"/>
          </p:nvPr>
        </p:nvSpPr>
        <p:spPr/>
        <p:txBody>
          <a:bodyPr/>
          <a:lstStyle/>
          <a:p>
            <a:fld id="{678513C8-7DC4-4E11-AA41-E2DB5ED91B97}" type="slidenum">
              <a:rPr lang="fr-FR" smtClean="0"/>
              <a:t>‹N°›</a:t>
            </a:fld>
            <a:endParaRPr lang="fr-FR"/>
          </a:p>
        </p:txBody>
      </p:sp>
    </p:spTree>
    <p:extLst>
      <p:ext uri="{BB962C8B-B14F-4D97-AF65-F5344CB8AC3E}">
        <p14:creationId xmlns:p14="http://schemas.microsoft.com/office/powerpoint/2010/main" val="3654741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BBC4BD2A-C104-4ACE-A578-5A021F853AAE}" type="datetimeFigureOut">
              <a:rPr lang="fr-FR" smtClean="0"/>
              <a:t>26/06/2025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1926569687"/>
      </p:ext>
    </p:extLst>
  </p:cSld>
  <p:clrMapOvr>
    <a:masterClrMapping/>
  </p:clrMapOvr>
  <p:transition spd="slow" advClick="0" advTm="4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BBC4BD2A-C104-4ACE-A578-5A021F853AAE}" type="datetimeFigureOut">
              <a:rPr lang="fr-FR" smtClean="0"/>
              <a:t>26/06/2025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203667043"/>
      </p:ext>
    </p:extLst>
  </p:cSld>
  <p:clrMapOvr>
    <a:masterClrMapping/>
  </p:clrMapOvr>
  <p:transition spd="slow" advClick="0" advTm="4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a:p>
        </p:txBody>
      </p:sp>
      <p:sp>
        <p:nvSpPr>
          <p:cNvPr id="3" name="Date Placeholder 2"/>
          <p:cNvSpPr>
            <a:spLocks noGrp="1"/>
          </p:cNvSpPr>
          <p:nvPr>
            <p:ph type="dt" sz="half" idx="10"/>
          </p:nvPr>
        </p:nvSpPr>
        <p:spPr/>
        <p:txBody>
          <a:bodyPr/>
          <a:lstStyle/>
          <a:p>
            <a:fld id="{BBC4BD2A-C104-4ACE-A578-5A021F853AAE}" type="datetimeFigureOut">
              <a:rPr lang="fr-FR" smtClean="0"/>
              <a:t>26/06/2025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3786164219"/>
      </p:ext>
    </p:extLst>
  </p:cSld>
  <p:clrMapOvr>
    <a:masterClrMapping/>
  </p:clrMapOvr>
  <p:transition spd="slow" advClick="0" advTm="4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4BD2A-C104-4ACE-A578-5A021F853AAE}" type="datetimeFigureOut">
              <a:rPr lang="fr-FR" smtClean="0"/>
              <a:t>26/06/2025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1688122444"/>
      </p:ext>
    </p:extLst>
  </p:cSld>
  <p:clrMapOvr>
    <a:masterClrMapping/>
  </p:clrMapOvr>
  <p:transition spd="slow" advClick="0" advTm="4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BC4BD2A-C104-4ACE-A578-5A021F853AAE}" type="datetimeFigureOut">
              <a:rPr lang="fr-FR" smtClean="0"/>
              <a:t>26/06/2025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3097435113"/>
      </p:ext>
    </p:extLst>
  </p:cSld>
  <p:clrMapOvr>
    <a:masterClrMapping/>
  </p:clrMapOvr>
  <p:transition spd="slow" advClick="0" advTm="4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BC4BD2A-C104-4ACE-A578-5A021F853AAE}" type="datetimeFigureOut">
              <a:rPr lang="fr-FR" smtClean="0"/>
              <a:t>26/06/2025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DCCA335-09C3-440C-8853-FA473605518E}" type="slidenum">
              <a:rPr lang="fr-FR" smtClean="0"/>
              <a:t>‹N°›</a:t>
            </a:fld>
            <a:endParaRPr lang="fr-FR"/>
          </a:p>
        </p:txBody>
      </p:sp>
    </p:spTree>
    <p:extLst>
      <p:ext uri="{BB962C8B-B14F-4D97-AF65-F5344CB8AC3E}">
        <p14:creationId xmlns:p14="http://schemas.microsoft.com/office/powerpoint/2010/main" val="2336719993"/>
      </p:ext>
    </p:extLst>
  </p:cSld>
  <p:clrMapOvr>
    <a:masterClrMapping/>
  </p:clrMapOvr>
  <p:transition spd="slow" advClick="0" advTm="4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C4BD2A-C104-4ACE-A578-5A021F853AAE}" type="datetimeFigureOut">
              <a:rPr lang="fr-FR" smtClean="0"/>
              <a:t>26/06/2025</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DCCA335-09C3-440C-8853-FA473605518E}" type="slidenum">
              <a:rPr lang="fr-FR" smtClean="0"/>
              <a:t>‹N°›</a:t>
            </a:fld>
            <a:endParaRPr lang="fr-FR"/>
          </a:p>
        </p:txBody>
      </p:sp>
    </p:spTree>
    <p:extLst>
      <p:ext uri="{BB962C8B-B14F-4D97-AF65-F5344CB8AC3E}">
        <p14:creationId xmlns:p14="http://schemas.microsoft.com/office/powerpoint/2010/main" val="4852910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advClick="0" advTm="4000">
    <p:wipe/>
  </p:transition>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2302D40-FF25-3E53-0F77-06DD38AB7E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46351E1-6D3A-801D-32BD-E9B2FEA57A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8B2C311-A2BC-7C8A-6995-526996FB10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222DBA-6BAF-43DD-AD58-690EEB98041D}"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4A48ADB6-9668-6C87-C00B-D091F0DB3E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43F6CA1-57C2-DE00-846E-0A1169DB25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359D08C-C143-4EA2-A1B6-55F7D7A03A3D}" type="slidenum">
              <a:rPr lang="fr-FR" smtClean="0"/>
              <a:t>‹N°›</a:t>
            </a:fld>
            <a:endParaRPr lang="fr-FR"/>
          </a:p>
        </p:txBody>
      </p:sp>
    </p:spTree>
    <p:extLst>
      <p:ext uri="{BB962C8B-B14F-4D97-AF65-F5344CB8AC3E}">
        <p14:creationId xmlns:p14="http://schemas.microsoft.com/office/powerpoint/2010/main" val="3689259269"/>
      </p:ext>
    </p:extLst>
  </p:cSld>
  <p:clrMap bg1="lt1" tx1="dk1" bg2="lt2" tx2="dk2" accent1="accent1" accent2="accent2" accent3="accent3" accent4="accent4" accent5="accent5" accent6="accent6" hlink="hlink" folHlink="folHlink"/>
  <p:sldLayoutIdLst>
    <p:sldLayoutId id="2147483680" r:id="rId1"/>
    <p:sldLayoutId id="2147483677" r:id="rId2"/>
    <p:sldLayoutId id="2147483678" r:id="rId3"/>
  </p:sldLayoutIdLst>
  <p:transition spd="slow" advClick="0" advTm="4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07B5DE7-4C49-2271-B33D-3CB1ECAA12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47570ED-78C0-D71F-4A69-BE9825C7A2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0CAD07-33C5-597C-8041-2AA1750767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4FB318-979B-49AC-A892-28B15A568805}" type="datetimeFigureOut">
              <a:rPr lang="fr-FR" smtClean="0"/>
              <a:t>26/06/2025</a:t>
            </a:fld>
            <a:endParaRPr lang="fr-FR"/>
          </a:p>
        </p:txBody>
      </p:sp>
      <p:sp>
        <p:nvSpPr>
          <p:cNvPr id="5" name="Espace réservé du pied de page 4">
            <a:extLst>
              <a:ext uri="{FF2B5EF4-FFF2-40B4-BE49-F238E27FC236}">
                <a16:creationId xmlns:a16="http://schemas.microsoft.com/office/drawing/2014/main" id="{02E4162A-EFB4-6603-8400-2FF357B72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4A5E63-63C7-8A2D-37A5-9C4F8EE339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8513C8-7DC4-4E11-AA41-E2DB5ED91B97}" type="slidenum">
              <a:rPr lang="fr-FR" smtClean="0"/>
              <a:t>‹N°›</a:t>
            </a:fld>
            <a:endParaRPr lang="fr-FR"/>
          </a:p>
        </p:txBody>
      </p:sp>
    </p:spTree>
    <p:extLst>
      <p:ext uri="{BB962C8B-B14F-4D97-AF65-F5344CB8AC3E}">
        <p14:creationId xmlns:p14="http://schemas.microsoft.com/office/powerpoint/2010/main" val="1809303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psychologue-montpellier34.fr/2018/01/02/psy-actualit&#233;s-moi-&#231;a-et-surmoi/" TargetMode="External"/><Relationship Id="rId2" Type="http://schemas.openxmlformats.org/officeDocument/2006/relationships/hyperlink" Target="https://www.psychologue-montpellier34.fr/2018/11/19/polys&#233;mie-de-l-inconscient/" TargetMode="Externa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emf"/><Relationship Id="rId5" Type="http://schemas.openxmlformats.org/officeDocument/2006/relationships/package" Target="../embeddings/Microsoft_Word_Document.docx"/><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5.jpeg"/><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25.jpe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esclaibesschools.com/blog/comprendre-les-periode-sensibles-chez-0-3-ans-en-montessori" TargetMode="Externa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F6F1F96-AD50-0DFB-3F75-BCD694376AB9}"/>
              </a:ext>
            </a:extLst>
          </p:cNvPr>
          <p:cNvSpPr>
            <a:spLocks noGrp="1"/>
          </p:cNvSpPr>
          <p:nvPr>
            <p:ph type="title"/>
          </p:nvPr>
        </p:nvSpPr>
        <p:spPr>
          <a:xfrm>
            <a:off x="309010" y="944564"/>
            <a:ext cx="3547581" cy="4093028"/>
          </a:xfrm>
        </p:spPr>
        <p:txBody>
          <a:bodyPr anchor="ctr">
            <a:normAutofit/>
          </a:bodyPr>
          <a:lstStyle/>
          <a:p>
            <a:r>
              <a:rPr lang="fr-FR" sz="6600"/>
              <a:t>Journées portes ouvertes </a:t>
            </a:r>
          </a:p>
        </p:txBody>
      </p:sp>
      <p:grpSp>
        <p:nvGrpSpPr>
          <p:cNvPr id="73" name="Group 72">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74" name="Straight Connector 73">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76"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7"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8" name="Isosceles Triangle 77">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79"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0"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1"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2" name="Isosceles Triangle 81">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84" name="Rectangle 83">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Espace réservé du contenu 2">
            <a:extLst>
              <a:ext uri="{FF2B5EF4-FFF2-40B4-BE49-F238E27FC236}">
                <a16:creationId xmlns:a16="http://schemas.microsoft.com/office/drawing/2014/main" id="{209E75B1-E7B6-FF19-EBCE-E3C5730BA3D0}"/>
              </a:ext>
            </a:extLst>
          </p:cNvPr>
          <p:cNvGraphicFramePr>
            <a:graphicFrameLocks noGrp="1"/>
          </p:cNvGraphicFramePr>
          <p:nvPr>
            <p:ph idx="1"/>
            <p:extLst>
              <p:ext uri="{D42A27DB-BD31-4B8C-83A1-F6EECF244321}">
                <p14:modId xmlns:p14="http://schemas.microsoft.com/office/powerpoint/2010/main" val="3413033214"/>
              </p:ext>
            </p:extLst>
          </p:nvPr>
        </p:nvGraphicFramePr>
        <p:xfrm>
          <a:off x="4916553" y="944564"/>
          <a:ext cx="6628804" cy="4885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9521297"/>
      </p:ext>
    </p:extLst>
  </p:cSld>
  <p:clrMapOvr>
    <a:masterClrMapping/>
  </p:clrMapOvr>
  <p:transition spd="slow" advClick="0"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onfusion concept, incertitude ou soi doute, question à répondre ou ...">
            <a:extLst>
              <a:ext uri="{FF2B5EF4-FFF2-40B4-BE49-F238E27FC236}">
                <a16:creationId xmlns:a16="http://schemas.microsoft.com/office/drawing/2014/main" id="{5A320D6E-51F7-608F-4987-D61894852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055415"/>
            <a:ext cx="3716121" cy="37161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ent bien gérer le changement">
            <a:extLst>
              <a:ext uri="{FF2B5EF4-FFF2-40B4-BE49-F238E27FC236}">
                <a16:creationId xmlns:a16="http://schemas.microsoft.com/office/drawing/2014/main" id="{9091726E-D7E1-A69F-6959-B3D255FCA39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66852" y="268625"/>
            <a:ext cx="5410169" cy="4490188"/>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a:extLst>
              <a:ext uri="{FF2B5EF4-FFF2-40B4-BE49-F238E27FC236}">
                <a16:creationId xmlns:a16="http://schemas.microsoft.com/office/drawing/2014/main" id="{D8C9EDB3-BAD0-BA30-5647-ED51EE4AD6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69055" y="4943773"/>
            <a:ext cx="487363" cy="487363"/>
          </a:xfrm>
          <a:prstGeom prst="rect">
            <a:avLst/>
          </a:prstGeom>
        </p:spPr>
      </p:pic>
    </p:spTree>
    <p:extLst>
      <p:ext uri="{BB962C8B-B14F-4D97-AF65-F5344CB8AC3E}">
        <p14:creationId xmlns:p14="http://schemas.microsoft.com/office/powerpoint/2010/main" val="769530443"/>
      </p:ext>
    </p:extLst>
  </p:cSld>
  <p:clrMapOvr>
    <a:masterClrMapping/>
  </p:clrMapOvr>
  <p:transition spd="slow" advClick="0" advTm="2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686BB6-7748-7F18-F21D-6EC8FBBA01B6}"/>
              </a:ext>
            </a:extLst>
          </p:cNvPr>
          <p:cNvSpPr>
            <a:spLocks noGrp="1"/>
          </p:cNvSpPr>
          <p:nvPr>
            <p:ph type="title"/>
          </p:nvPr>
        </p:nvSpPr>
        <p:spPr>
          <a:xfrm>
            <a:off x="2045110" y="609600"/>
            <a:ext cx="7228892" cy="1320800"/>
          </a:xfrm>
        </p:spPr>
        <p:txBody>
          <a:bodyPr/>
          <a:lstStyle/>
          <a:p>
            <a:r>
              <a:rPr lang="fr-FR">
                <a:solidFill>
                  <a:schemeClr val="accent2"/>
                </a:solidFill>
              </a:rPr>
              <a:t>Notre partenariat : Pour qui, </a:t>
            </a:r>
            <a:br>
              <a:rPr lang="fr-FR">
                <a:solidFill>
                  <a:schemeClr val="accent2"/>
                </a:solidFill>
              </a:rPr>
            </a:br>
            <a:r>
              <a:rPr lang="fr-FR">
                <a:solidFill>
                  <a:schemeClr val="accent2"/>
                </a:solidFill>
              </a:rPr>
              <a:t>pour quoi faire, comment,…</a:t>
            </a:r>
          </a:p>
        </p:txBody>
      </p:sp>
      <p:pic>
        <p:nvPicPr>
          <p:cNvPr id="5" name="Espace réservé du contenu 4" descr="Une image contenant dessin humoristique, clipart&#10;&#10;Le contenu généré par l’IA peut être incorrect.">
            <a:extLst>
              <a:ext uri="{FF2B5EF4-FFF2-40B4-BE49-F238E27FC236}">
                <a16:creationId xmlns:a16="http://schemas.microsoft.com/office/drawing/2014/main" id="{65ABF735-EC5E-32D0-3040-10C8E77041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2320049"/>
            <a:ext cx="5982425" cy="3828503"/>
          </a:xfrm>
        </p:spPr>
      </p:pic>
      <p:pic>
        <p:nvPicPr>
          <p:cNvPr id="7" name="Image 6">
            <a:extLst>
              <a:ext uri="{FF2B5EF4-FFF2-40B4-BE49-F238E27FC236}">
                <a16:creationId xmlns:a16="http://schemas.microsoft.com/office/drawing/2014/main" id="{09349A16-F748-0C83-A6BA-0DB084A1CDD8}"/>
              </a:ext>
            </a:extLst>
          </p:cNvPr>
          <p:cNvPicPr>
            <a:picLocks noChangeAspect="1"/>
          </p:cNvPicPr>
          <p:nvPr/>
        </p:nvPicPr>
        <p:blipFill>
          <a:blip r:embed="rId5"/>
          <a:stretch>
            <a:fillRect/>
          </a:stretch>
        </p:blipFill>
        <p:spPr>
          <a:xfrm>
            <a:off x="7399283" y="2320049"/>
            <a:ext cx="4060608" cy="3959093"/>
          </a:xfrm>
          <a:prstGeom prst="rect">
            <a:avLst/>
          </a:prstGeom>
        </p:spPr>
      </p:pic>
      <p:pic>
        <p:nvPicPr>
          <p:cNvPr id="3" name="Son enregistré">
            <a:hlinkClick r:id="" action="ppaction://media"/>
            <a:extLst>
              <a:ext uri="{FF2B5EF4-FFF2-40B4-BE49-F238E27FC236}">
                <a16:creationId xmlns:a16="http://schemas.microsoft.com/office/drawing/2014/main" id="{D55F3ACA-CA35-B763-2ACC-FA6554FFC3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72528" y="6035460"/>
            <a:ext cx="487363" cy="487363"/>
          </a:xfrm>
          <a:prstGeom prst="rect">
            <a:avLst/>
          </a:prstGeom>
        </p:spPr>
      </p:pic>
    </p:spTree>
    <p:extLst>
      <p:ext uri="{BB962C8B-B14F-4D97-AF65-F5344CB8AC3E}">
        <p14:creationId xmlns:p14="http://schemas.microsoft.com/office/powerpoint/2010/main" val="4288106016"/>
      </p:ext>
    </p:extLst>
  </p:cSld>
  <p:clrMapOvr>
    <a:masterClrMapping/>
  </p:clrMapOvr>
  <p:transition spd="slow" advClick="0" advTm="3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4867CC-A938-40F3-FEF7-7AE0FEEEE527}"/>
              </a:ext>
            </a:extLst>
          </p:cNvPr>
          <p:cNvSpPr>
            <a:spLocks noGrp="1"/>
          </p:cNvSpPr>
          <p:nvPr>
            <p:ph type="title"/>
          </p:nvPr>
        </p:nvSpPr>
        <p:spPr>
          <a:xfrm>
            <a:off x="838200" y="365126"/>
            <a:ext cx="7322574" cy="569372"/>
          </a:xfrm>
        </p:spPr>
        <p:txBody>
          <a:bodyPr>
            <a:normAutofit fontScale="90000"/>
          </a:bodyPr>
          <a:lstStyle/>
          <a:p>
            <a:pPr algn="ctr"/>
            <a:r>
              <a:rPr lang="fr-FR">
                <a:solidFill>
                  <a:schemeClr val="accent2"/>
                </a:solidFill>
              </a:rPr>
              <a:t>Dans l’intérêt de l’enfant </a:t>
            </a:r>
          </a:p>
        </p:txBody>
      </p:sp>
      <p:pic>
        <p:nvPicPr>
          <p:cNvPr id="5" name="Espace réservé du contenu 4" descr="Une image contenant personne, texte, capture d’écran, Membre&#10;&#10;Le contenu généré par l’IA peut être incorrect.">
            <a:extLst>
              <a:ext uri="{FF2B5EF4-FFF2-40B4-BE49-F238E27FC236}">
                <a16:creationId xmlns:a16="http://schemas.microsoft.com/office/drawing/2014/main" id="{2D0086D7-C5EC-1AB0-E718-B9E2B2588B3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3805088"/>
            <a:ext cx="4520915" cy="3317204"/>
          </a:xfrm>
        </p:spPr>
      </p:pic>
      <p:pic>
        <p:nvPicPr>
          <p:cNvPr id="7" name="Image 6">
            <a:extLst>
              <a:ext uri="{FF2B5EF4-FFF2-40B4-BE49-F238E27FC236}">
                <a16:creationId xmlns:a16="http://schemas.microsoft.com/office/drawing/2014/main" id="{660A5F8B-5A0E-90BB-F2BE-78715260E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915" y="1268282"/>
            <a:ext cx="5215201" cy="3070032"/>
          </a:xfrm>
          <a:prstGeom prst="rect">
            <a:avLst/>
          </a:prstGeom>
        </p:spPr>
      </p:pic>
      <p:pic>
        <p:nvPicPr>
          <p:cNvPr id="3" name="Son enregistré">
            <a:hlinkClick r:id="" action="ppaction://media"/>
            <a:extLst>
              <a:ext uri="{FF2B5EF4-FFF2-40B4-BE49-F238E27FC236}">
                <a16:creationId xmlns:a16="http://schemas.microsoft.com/office/drawing/2014/main" id="{D0CD8929-1AC5-7AEC-BDFE-0C1764A570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0673" y="6094873"/>
            <a:ext cx="487363" cy="487363"/>
          </a:xfrm>
          <a:prstGeom prst="rect">
            <a:avLst/>
          </a:prstGeom>
        </p:spPr>
      </p:pic>
    </p:spTree>
    <p:extLst>
      <p:ext uri="{BB962C8B-B14F-4D97-AF65-F5344CB8AC3E}">
        <p14:creationId xmlns:p14="http://schemas.microsoft.com/office/powerpoint/2010/main" val="2667910958"/>
      </p:ext>
    </p:extLst>
  </p:cSld>
  <p:clrMapOvr>
    <a:masterClrMapping/>
  </p:clrMapOvr>
  <p:transition spd="slow" advClick="0" advTm="6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7009C5-1010-CD14-F999-258417A41EF2}"/>
              </a:ext>
            </a:extLst>
          </p:cNvPr>
          <p:cNvSpPr>
            <a:spLocks noGrp="1"/>
          </p:cNvSpPr>
          <p:nvPr>
            <p:ph type="title"/>
          </p:nvPr>
        </p:nvSpPr>
        <p:spPr>
          <a:xfrm>
            <a:off x="6100477" y="397472"/>
            <a:ext cx="4231002" cy="2059702"/>
          </a:xfrm>
        </p:spPr>
        <p:txBody>
          <a:bodyPr anchor="t">
            <a:normAutofit/>
          </a:bodyPr>
          <a:lstStyle/>
          <a:p>
            <a:r>
              <a:rPr lang="fr-FR" sz="3200" b="1">
                <a:solidFill>
                  <a:srgbClr val="7030A0"/>
                </a:solidFill>
              </a:rPr>
              <a:t>Dr Françoise DENIER, co-directrice médicale</a:t>
            </a:r>
            <a:r>
              <a:rPr lang="fr-FR" sz="3200">
                <a:solidFill>
                  <a:srgbClr val="7030A0"/>
                </a:solidFill>
              </a:rPr>
              <a:t>	</a:t>
            </a:r>
            <a:r>
              <a:rPr lang="fr-FR" sz="3200"/>
              <a:t>					</a:t>
            </a:r>
          </a:p>
        </p:txBody>
      </p:sp>
      <p:pic>
        <p:nvPicPr>
          <p:cNvPr id="6" name="Espace réservé du contenu 5" descr="Une image contenant intérieur, mur, évier, baignoire&#10;&#10;Le contenu généré par l’IA peut être incorrect.">
            <a:extLst>
              <a:ext uri="{FF2B5EF4-FFF2-40B4-BE49-F238E27FC236}">
                <a16:creationId xmlns:a16="http://schemas.microsoft.com/office/drawing/2014/main" id="{B30A71E4-8C6B-D68A-AB7E-B01436CDBB94}"/>
              </a:ext>
            </a:extLst>
          </p:cNvPr>
          <p:cNvPicPr>
            <a:picLocks noChangeAspect="1"/>
          </p:cNvPicPr>
          <p:nvPr/>
        </p:nvPicPr>
        <p:blipFill>
          <a:blip r:embed="rId5">
            <a:extLst>
              <a:ext uri="{28A0092B-C50C-407E-A947-70E740481C1C}">
                <a14:useLocalDpi xmlns:a14="http://schemas.microsoft.com/office/drawing/2010/main" val="0"/>
              </a:ext>
            </a:extLst>
          </a:blip>
          <a:srcRect l="12348" r="3277"/>
          <a:stretch/>
        </p:blipFill>
        <p:spPr>
          <a:xfrm rot="5400000">
            <a:off x="-380999" y="381000"/>
            <a:ext cx="6858000" cy="6096000"/>
          </a:xfrm>
          <a:prstGeom prst="rect">
            <a:avLst/>
          </a:prstGeom>
        </p:spPr>
      </p:pic>
      <p:pic>
        <p:nvPicPr>
          <p:cNvPr id="9" name="Image 8" descr="Une image contenant personne, habits, Visage humain, mur&#10;&#10;Le contenu généré par l’IA peut être incorrect.">
            <a:extLst>
              <a:ext uri="{FF2B5EF4-FFF2-40B4-BE49-F238E27FC236}">
                <a16:creationId xmlns:a16="http://schemas.microsoft.com/office/drawing/2014/main" id="{1FF6B8D2-6D51-1B8F-DFA1-480DCEAE0D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7948" y="2292419"/>
            <a:ext cx="2664543" cy="4216815"/>
          </a:xfrm>
          <a:prstGeom prst="rect">
            <a:avLst/>
          </a:prstGeom>
        </p:spPr>
      </p:pic>
      <p:pic>
        <p:nvPicPr>
          <p:cNvPr id="3" name="Son enregistré">
            <a:hlinkClick r:id="" action="ppaction://media"/>
            <a:extLst>
              <a:ext uri="{FF2B5EF4-FFF2-40B4-BE49-F238E27FC236}">
                <a16:creationId xmlns:a16="http://schemas.microsoft.com/office/drawing/2014/main" id="{EE77631B-F763-2223-8ADA-AC504C93F2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9938" y="6021871"/>
            <a:ext cx="487363" cy="487363"/>
          </a:xfrm>
          <a:prstGeom prst="rect">
            <a:avLst/>
          </a:prstGeom>
        </p:spPr>
      </p:pic>
    </p:spTree>
    <p:extLst>
      <p:ext uri="{BB962C8B-B14F-4D97-AF65-F5344CB8AC3E}">
        <p14:creationId xmlns:p14="http://schemas.microsoft.com/office/powerpoint/2010/main" val="1746662337"/>
      </p:ext>
    </p:extLst>
  </p:cSld>
  <p:clrMapOvr>
    <a:masterClrMapping/>
  </p:clrMapOvr>
  <p:transition spd="slow" advClick="0" advTm="3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C00CA4-240D-92D6-55D6-706D813EB28A}"/>
              </a:ext>
            </a:extLst>
          </p:cNvPr>
          <p:cNvSpPr>
            <a:spLocks noGrp="1"/>
          </p:cNvSpPr>
          <p:nvPr>
            <p:ph type="title"/>
          </p:nvPr>
        </p:nvSpPr>
        <p:spPr>
          <a:xfrm>
            <a:off x="677333" y="322012"/>
            <a:ext cx="8500969" cy="798865"/>
          </a:xfrm>
        </p:spPr>
        <p:txBody>
          <a:bodyPr>
            <a:normAutofit/>
          </a:bodyPr>
          <a:lstStyle/>
          <a:p>
            <a:pPr algn="ctr"/>
            <a:r>
              <a:rPr lang="fr-FR" sz="4000">
                <a:solidFill>
                  <a:schemeClr val="accent2"/>
                </a:solidFill>
              </a:rPr>
              <a:t>L’inscription au CMPP</a:t>
            </a:r>
          </a:p>
        </p:txBody>
      </p:sp>
      <p:sp>
        <p:nvSpPr>
          <p:cNvPr id="1066" name="Content Placeholder 1029">
            <a:extLst>
              <a:ext uri="{FF2B5EF4-FFF2-40B4-BE49-F238E27FC236}">
                <a16:creationId xmlns:a16="http://schemas.microsoft.com/office/drawing/2014/main" id="{F0D979BD-08C9-71C4-9A7A-ED1E4707AFD4}"/>
              </a:ext>
            </a:extLst>
          </p:cNvPr>
          <p:cNvSpPr>
            <a:spLocks noGrp="1"/>
          </p:cNvSpPr>
          <p:nvPr>
            <p:ph idx="1"/>
          </p:nvPr>
        </p:nvSpPr>
        <p:spPr>
          <a:xfrm>
            <a:off x="442453" y="1484672"/>
            <a:ext cx="6809220" cy="5177386"/>
          </a:xfrm>
        </p:spPr>
        <p:txBody>
          <a:bodyPr>
            <a:normAutofit fontScale="92500" lnSpcReduction="20000"/>
          </a:bodyPr>
          <a:lstStyle/>
          <a:p>
            <a:pPr marL="0" indent="0">
              <a:buNone/>
            </a:pPr>
            <a:r>
              <a:rPr lang="en-US" sz="2800"/>
              <a:t>Le secrétariat enregistre les inscriptions par des rendez-vous téléphoniques. </a:t>
            </a:r>
          </a:p>
          <a:p>
            <a:pPr marL="0" indent="0">
              <a:buNone/>
            </a:pPr>
            <a:r>
              <a:rPr lang="en-US" sz="2800"/>
              <a:t>Les enfants sont ensuite admis dans l’ordre de leur inscription </a:t>
            </a:r>
          </a:p>
          <a:p>
            <a:pPr marL="0" indent="0">
              <a:buNone/>
            </a:pPr>
            <a:r>
              <a:rPr lang="en-US" sz="2800"/>
              <a:t>Notre délai d’attente s’allonge comme partout : </a:t>
            </a:r>
          </a:p>
          <a:p>
            <a:r>
              <a:rPr lang="en-US" sz="2800"/>
              <a:t>Une offre de soin qui se raréfie en amont et en aval (paramédicaux libéraux, pédopsychiatrie, ESMS)</a:t>
            </a:r>
          </a:p>
          <a:p>
            <a:r>
              <a:rPr lang="en-US" sz="2800"/>
              <a:t>Une demande qui augmente et se complexifie</a:t>
            </a:r>
          </a:p>
          <a:p>
            <a:r>
              <a:rPr lang="en-US" sz="2800"/>
              <a:t>Des patients qui reviennent</a:t>
            </a:r>
          </a:p>
          <a:p>
            <a:r>
              <a:rPr lang="en-US" sz="2800"/>
              <a:t>Des mouvements de personnel en interne </a:t>
            </a:r>
          </a:p>
          <a:p>
            <a:endParaRPr lang="en-US"/>
          </a:p>
          <a:p>
            <a:endParaRPr lang="en-US"/>
          </a:p>
          <a:p>
            <a:endParaRPr lang="en-US"/>
          </a:p>
        </p:txBody>
      </p:sp>
      <p:pic>
        <p:nvPicPr>
          <p:cNvPr id="1028" name="Picture 4" descr="Galets pour être zen | Rock sculpture, Stone art, Pebble art">
            <a:extLst>
              <a:ext uri="{FF2B5EF4-FFF2-40B4-BE49-F238E27FC236}">
                <a16:creationId xmlns:a16="http://schemas.microsoft.com/office/drawing/2014/main" id="{06AC95B5-FC01-EEEF-BF3D-77AF9E707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672" y="1939983"/>
            <a:ext cx="4159308" cy="4596006"/>
          </a:xfrm>
          <a:prstGeom prst="rect">
            <a:avLst/>
          </a:prstGeom>
          <a:noFill/>
          <a:extLst>
            <a:ext uri="{909E8E84-426E-40DD-AFC4-6F175D3DCCD1}">
              <a14:hiddenFill xmlns:a14="http://schemas.microsoft.com/office/drawing/2010/main">
                <a:solidFill>
                  <a:srgbClr val="FFFFFF"/>
                </a:solidFill>
              </a14:hiddenFill>
            </a:ext>
          </a:extLst>
        </p:spPr>
      </p:pic>
      <p:pic>
        <p:nvPicPr>
          <p:cNvPr id="5" name="inscription">
            <a:hlinkClick r:id="" action="ppaction://media"/>
            <a:extLst>
              <a:ext uri="{FF2B5EF4-FFF2-40B4-BE49-F238E27FC236}">
                <a16:creationId xmlns:a16="http://schemas.microsoft.com/office/drawing/2014/main" id="{EADC3ADA-4BF1-A25A-24C6-3B7D07848E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8555" y="5965950"/>
            <a:ext cx="487363" cy="487363"/>
          </a:xfrm>
          <a:prstGeom prst="rect">
            <a:avLst/>
          </a:prstGeom>
        </p:spPr>
      </p:pic>
    </p:spTree>
    <p:extLst>
      <p:ext uri="{BB962C8B-B14F-4D97-AF65-F5344CB8AC3E}">
        <p14:creationId xmlns:p14="http://schemas.microsoft.com/office/powerpoint/2010/main" val="3957983061"/>
      </p:ext>
    </p:extLst>
  </p:cSld>
  <p:clrMapOvr>
    <a:masterClrMapping/>
  </p:clrMapOvr>
  <p:transition spd="slow" advClick="0" advTm="5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èche droite 7">
            <a:extLst>
              <a:ext uri="{FF2B5EF4-FFF2-40B4-BE49-F238E27FC236}">
                <a16:creationId xmlns:a16="http://schemas.microsoft.com/office/drawing/2014/main" id="{2ED55BFE-604E-F6E1-18CC-0774165C2B6B}"/>
              </a:ext>
            </a:extLst>
          </p:cNvPr>
          <p:cNvSpPr/>
          <p:nvPr/>
        </p:nvSpPr>
        <p:spPr>
          <a:xfrm>
            <a:off x="570348" y="4493932"/>
            <a:ext cx="3233305" cy="783290"/>
          </a:xfrm>
          <a:prstGeom prst="rightArrow">
            <a:avLst/>
          </a:prstGeom>
          <a:solidFill>
            <a:srgbClr val="DFA2F4"/>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Phase de Bilan</a:t>
            </a:r>
          </a:p>
        </p:txBody>
      </p:sp>
      <p:sp>
        <p:nvSpPr>
          <p:cNvPr id="5" name="Flèche droite 9">
            <a:extLst>
              <a:ext uri="{FF2B5EF4-FFF2-40B4-BE49-F238E27FC236}">
                <a16:creationId xmlns:a16="http://schemas.microsoft.com/office/drawing/2014/main" id="{9A57999E-2167-37C1-1FFB-7A080C8AD454}"/>
              </a:ext>
            </a:extLst>
          </p:cNvPr>
          <p:cNvSpPr/>
          <p:nvPr/>
        </p:nvSpPr>
        <p:spPr>
          <a:xfrm>
            <a:off x="5448854" y="4545932"/>
            <a:ext cx="6666748" cy="731290"/>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Phase de suivi</a:t>
            </a:r>
          </a:p>
        </p:txBody>
      </p:sp>
      <p:sp>
        <p:nvSpPr>
          <p:cNvPr id="6" name="Rectangle : avec coins rognés en haut 5">
            <a:extLst>
              <a:ext uri="{FF2B5EF4-FFF2-40B4-BE49-F238E27FC236}">
                <a16:creationId xmlns:a16="http://schemas.microsoft.com/office/drawing/2014/main" id="{2118B6A1-94D3-597E-0E6E-8A2AF5F8CD3D}"/>
              </a:ext>
            </a:extLst>
          </p:cNvPr>
          <p:cNvSpPr/>
          <p:nvPr/>
        </p:nvSpPr>
        <p:spPr>
          <a:xfrm>
            <a:off x="1522197" y="1625690"/>
            <a:ext cx="1249927" cy="1394995"/>
          </a:xfrm>
          <a:prstGeom prst="snip2SameRect">
            <a:avLst/>
          </a:prstGeom>
          <a:solidFill>
            <a:schemeClr val="accent4">
              <a:lumMod val="20000"/>
              <a:lumOff val="80000"/>
            </a:schemeClr>
          </a:solidFill>
          <a:ln w="19050">
            <a:solidFill>
              <a:srgbClr val="961A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fr-FR" sz="1400" b="1" i="0" u="none" strike="noStrike" kern="1200" cap="none" spc="0" normalizeH="0" baseline="30000" noProof="0">
                <a:ln>
                  <a:noFill/>
                </a:ln>
                <a:solidFill>
                  <a:prstClr val="black"/>
                </a:solidFill>
                <a:effectLst/>
                <a:uLnTx/>
                <a:uFillTx/>
                <a:latin typeface="Calibri" panose="020F0502020204030204"/>
                <a:ea typeface="+mn-ea"/>
                <a:cs typeface="+mn-cs"/>
              </a:rPr>
              <a:t>ier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rendez-vous avec le référent</a:t>
            </a:r>
          </a:p>
        </p:txBody>
      </p:sp>
      <p:sp>
        <p:nvSpPr>
          <p:cNvPr id="7" name="ZoneTexte 6">
            <a:extLst>
              <a:ext uri="{FF2B5EF4-FFF2-40B4-BE49-F238E27FC236}">
                <a16:creationId xmlns:a16="http://schemas.microsoft.com/office/drawing/2014/main" id="{AB476222-91C7-CEEA-1C4D-4DDEC93E0E78}"/>
              </a:ext>
            </a:extLst>
          </p:cNvPr>
          <p:cNvSpPr txBox="1"/>
          <p:nvPr/>
        </p:nvSpPr>
        <p:spPr>
          <a:xfrm>
            <a:off x="1937346" y="540879"/>
            <a:ext cx="2189509" cy="307777"/>
          </a:xfrm>
          <a:prstGeom prst="rect">
            <a:avLst/>
          </a:prstGeom>
          <a:solidFill>
            <a:srgbClr val="FBDFD9"/>
          </a:solidFill>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Liste d’attente</a:t>
            </a:r>
          </a:p>
        </p:txBody>
      </p:sp>
      <p:sp>
        <p:nvSpPr>
          <p:cNvPr id="8" name="ZoneTexte 7">
            <a:extLst>
              <a:ext uri="{FF2B5EF4-FFF2-40B4-BE49-F238E27FC236}">
                <a16:creationId xmlns:a16="http://schemas.microsoft.com/office/drawing/2014/main" id="{77A84D29-CE93-CD2A-43CE-76C46205A71C}"/>
              </a:ext>
            </a:extLst>
          </p:cNvPr>
          <p:cNvSpPr txBox="1"/>
          <p:nvPr/>
        </p:nvSpPr>
        <p:spPr>
          <a:xfrm>
            <a:off x="1089916" y="5058607"/>
            <a:ext cx="24875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EBDD8F76-A9C5-5956-D517-C696DE1FC8A5}"/>
              </a:ext>
            </a:extLst>
          </p:cNvPr>
          <p:cNvSpPr txBox="1"/>
          <p:nvPr/>
        </p:nvSpPr>
        <p:spPr>
          <a:xfrm>
            <a:off x="3687136" y="5692234"/>
            <a:ext cx="3599824" cy="584775"/>
          </a:xfrm>
          <a:prstGeom prst="rect">
            <a:avLst/>
          </a:prstGeom>
          <a:solidFill>
            <a:schemeClr val="bg1">
              <a:lumMod val="95000"/>
            </a:schemeClr>
          </a:solidFill>
          <a:ln w="38100">
            <a:solidFill>
              <a:srgbClr val="FF000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1" i="0" u="sng" strike="noStrike" kern="1200" cap="none" spc="0" normalizeH="0" baseline="0" noProof="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a:ln>
                  <a:noFill/>
                </a:ln>
                <a:solidFill>
                  <a:srgbClr val="FF0000"/>
                </a:solidFill>
                <a:effectLst/>
                <a:uLnTx/>
                <a:uFillTx/>
                <a:latin typeface="Calibri" panose="020F0502020204030204"/>
                <a:ea typeface="+mn-ea"/>
                <a:cs typeface="+mn-cs"/>
              </a:rPr>
              <a:t>Projet de soins individualisé</a:t>
            </a:r>
            <a:endParaRPr kumimoji="0" lang="fr-FR" sz="1600" b="1" i="0" u="sng" strike="noStrike" kern="1200" cap="none" spc="0" normalizeH="0" baseline="0" noProof="0">
              <a:ln>
                <a:noFill/>
              </a:ln>
              <a:solidFill>
                <a:srgbClr val="FF0000"/>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800" b="1" i="0" u="sng"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0" name="Bulle ronde 48">
            <a:extLst>
              <a:ext uri="{FF2B5EF4-FFF2-40B4-BE49-F238E27FC236}">
                <a16:creationId xmlns:a16="http://schemas.microsoft.com/office/drawing/2014/main" id="{76E99D2B-30A1-D8BC-F62F-A4E41CA84150}"/>
              </a:ext>
            </a:extLst>
          </p:cNvPr>
          <p:cNvSpPr/>
          <p:nvPr/>
        </p:nvSpPr>
        <p:spPr>
          <a:xfrm>
            <a:off x="4309559" y="3699688"/>
            <a:ext cx="2696295" cy="971490"/>
          </a:xfrm>
          <a:prstGeom prst="wedgeEllipseCallout">
            <a:avLst>
              <a:gd name="adj1" fmla="val -68225"/>
              <a:gd name="adj2" fmla="val 94074"/>
            </a:avLst>
          </a:prstGeom>
          <a:solidFill>
            <a:schemeClr val="accent5">
              <a:lumMod val="20000"/>
              <a:lumOff val="80000"/>
            </a:schemeClr>
          </a:solidFill>
          <a:ln w="19050">
            <a:solidFill>
              <a:srgbClr val="961A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Synthèse initiale de la phase bilan</a:t>
            </a:r>
          </a:p>
        </p:txBody>
      </p:sp>
      <p:sp>
        <p:nvSpPr>
          <p:cNvPr id="11" name="Bulle ronde 49">
            <a:extLst>
              <a:ext uri="{FF2B5EF4-FFF2-40B4-BE49-F238E27FC236}">
                <a16:creationId xmlns:a16="http://schemas.microsoft.com/office/drawing/2014/main" id="{343DF514-70DC-4F5F-FD12-1DD937695B5A}"/>
              </a:ext>
            </a:extLst>
          </p:cNvPr>
          <p:cNvSpPr/>
          <p:nvPr/>
        </p:nvSpPr>
        <p:spPr>
          <a:xfrm>
            <a:off x="7872372" y="3304426"/>
            <a:ext cx="2532838" cy="926693"/>
          </a:xfrm>
          <a:prstGeom prst="wedgeEllipseCallout">
            <a:avLst>
              <a:gd name="adj1" fmla="val -84658"/>
              <a:gd name="adj2" fmla="val 147560"/>
            </a:avLst>
          </a:prstGeom>
          <a:solidFill>
            <a:schemeClr val="accent5">
              <a:lumMod val="20000"/>
              <a:lumOff val="8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Synthèse d’évolution en équipe pluridisciplinaire </a:t>
            </a:r>
          </a:p>
        </p:txBody>
      </p:sp>
      <p:sp>
        <p:nvSpPr>
          <p:cNvPr id="12" name="Rectangle à coins arrondis 58">
            <a:extLst>
              <a:ext uri="{FF2B5EF4-FFF2-40B4-BE49-F238E27FC236}">
                <a16:creationId xmlns:a16="http://schemas.microsoft.com/office/drawing/2014/main" id="{0ACEE5B4-527D-0699-06CF-AC8296A7D2A0}"/>
              </a:ext>
            </a:extLst>
          </p:cNvPr>
          <p:cNvSpPr/>
          <p:nvPr/>
        </p:nvSpPr>
        <p:spPr>
          <a:xfrm>
            <a:off x="3023250" y="1615392"/>
            <a:ext cx="1286306" cy="1382733"/>
          </a:xfrm>
          <a:prstGeom prst="snip2SameRect">
            <a:avLst/>
          </a:prstGeom>
          <a:solidFill>
            <a:schemeClr val="accent4">
              <a:lumMod val="20000"/>
              <a:lumOff val="80000"/>
            </a:schemeClr>
          </a:solidFill>
          <a:ln w="19050">
            <a:solidFill>
              <a:srgbClr val="961A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0C0"/>
                </a:solidFill>
                <a:effectLst/>
                <a:uLnTx/>
                <a:uFillTx/>
                <a:latin typeface="Calibri" panose="020F0502020204030204"/>
                <a:ea typeface="+mn-ea"/>
                <a:cs typeface="+mn-cs"/>
              </a:rPr>
              <a:t>Visite médicale</a:t>
            </a:r>
            <a:endParaRPr kumimoji="0" lang="fr-FR" sz="1400" b="1" i="0" u="none" strike="noStrike" kern="1200" cap="none" spc="0" normalizeH="0" baseline="0" noProof="0">
              <a:ln>
                <a:noFill/>
              </a:ln>
              <a:solidFill>
                <a:srgbClr val="0070C0"/>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0C0"/>
                </a:solidFill>
                <a:effectLst/>
                <a:uLnTx/>
                <a:uFillTx/>
                <a:latin typeface="Calibri" panose="020F0502020204030204"/>
                <a:ea typeface="+mn-ea"/>
                <a:cs typeface="+mn-cs"/>
              </a:rPr>
              <a:t>d’admission</a:t>
            </a:r>
            <a:endParaRPr kumimoji="0" lang="fr-FR" sz="1400" b="0" i="0" u="none" strike="noStrike" kern="1200" cap="none" spc="0" normalizeH="0" baseline="0" noProof="0">
              <a:ln>
                <a:noFill/>
              </a:ln>
              <a:solidFill>
                <a:srgbClr val="0070C0"/>
              </a:solidFill>
              <a:effectLst/>
              <a:uLnTx/>
              <a:uFillTx/>
              <a:latin typeface="Calibri" panose="020F0502020204030204"/>
              <a:ea typeface="Calibri"/>
              <a:cs typeface="Calibri"/>
            </a:endParaRPr>
          </a:p>
        </p:txBody>
      </p:sp>
      <p:sp>
        <p:nvSpPr>
          <p:cNvPr id="13" name="Rectangle à coins arrondis 60">
            <a:extLst>
              <a:ext uri="{FF2B5EF4-FFF2-40B4-BE49-F238E27FC236}">
                <a16:creationId xmlns:a16="http://schemas.microsoft.com/office/drawing/2014/main" id="{380150E8-921A-D793-19FA-850E8522B7CC}"/>
              </a:ext>
            </a:extLst>
          </p:cNvPr>
          <p:cNvSpPr/>
          <p:nvPr/>
        </p:nvSpPr>
        <p:spPr>
          <a:xfrm>
            <a:off x="10156498" y="1940904"/>
            <a:ext cx="1665313" cy="571093"/>
          </a:xfrm>
          <a:prstGeom prst="wedgeRoundRectCallout">
            <a:avLst>
              <a:gd name="adj1" fmla="val 1105"/>
              <a:gd name="adj2" fmla="val 458926"/>
              <a:gd name="adj3" fmla="val 16667"/>
            </a:avLst>
          </a:prstGeom>
          <a:solidFill>
            <a:schemeClr val="accent4">
              <a:lumMod val="20000"/>
              <a:lumOff val="80000"/>
            </a:scheme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0C0"/>
                </a:solidFill>
                <a:effectLst/>
                <a:uLnTx/>
                <a:uFillTx/>
                <a:latin typeface="Calibri" panose="020F0502020204030204"/>
                <a:ea typeface="+mn-ea"/>
                <a:cs typeface="+mn-cs"/>
              </a:rPr>
              <a:t>Visite médicale en cours de suivi</a:t>
            </a:r>
            <a:endParaRPr kumimoji="0" lang="fr-FR" sz="1400" b="1" i="0" u="none" strike="noStrike" kern="1200" cap="none" spc="0" normalizeH="0" baseline="0" noProof="0">
              <a:ln>
                <a:noFill/>
              </a:ln>
              <a:solidFill>
                <a:srgbClr val="0070C0"/>
              </a:solidFill>
              <a:effectLst/>
              <a:uLnTx/>
              <a:uFillTx/>
              <a:latin typeface="Calibri" panose="020F0502020204030204"/>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70C0"/>
                </a:solidFill>
                <a:effectLst/>
                <a:uLnTx/>
                <a:uFillTx/>
                <a:latin typeface="Calibri" panose="020F0502020204030204"/>
                <a:ea typeface="+mn-ea"/>
                <a:cs typeface="+mn-cs"/>
              </a:rPr>
              <a:t>(après 18 mois)</a:t>
            </a:r>
            <a:endParaRPr kumimoji="0" lang="fr-FR" sz="1400" b="1" i="0" u="none" strike="noStrike" kern="1200" cap="none" spc="0" normalizeH="0" baseline="0" noProof="0">
              <a:ln>
                <a:noFill/>
              </a:ln>
              <a:solidFill>
                <a:srgbClr val="0070C0"/>
              </a:solidFill>
              <a:effectLst/>
              <a:uLnTx/>
              <a:uFillTx/>
              <a:latin typeface="Calibri" panose="020F0502020204030204"/>
              <a:ea typeface="Calibri"/>
              <a:cs typeface="Calibri"/>
            </a:endParaRPr>
          </a:p>
        </p:txBody>
      </p:sp>
      <p:sp>
        <p:nvSpPr>
          <p:cNvPr id="14" name="ZoneTexte 13">
            <a:extLst>
              <a:ext uri="{FF2B5EF4-FFF2-40B4-BE49-F238E27FC236}">
                <a16:creationId xmlns:a16="http://schemas.microsoft.com/office/drawing/2014/main" id="{BED38938-E315-BD7B-786F-F10785C9406F}"/>
              </a:ext>
            </a:extLst>
          </p:cNvPr>
          <p:cNvSpPr txBox="1"/>
          <p:nvPr/>
        </p:nvSpPr>
        <p:spPr>
          <a:xfrm>
            <a:off x="9164697" y="1223536"/>
            <a:ext cx="2898548" cy="523220"/>
          </a:xfrm>
          <a:prstGeom prst="rect">
            <a:avLst/>
          </a:prstGeom>
          <a:noFill/>
          <a:ln w="38100">
            <a:solidFill>
              <a:srgbClr val="00B050"/>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FF0000"/>
                </a:solidFill>
                <a:effectLst/>
                <a:uLnTx/>
                <a:uFillTx/>
                <a:latin typeface="Calibri" panose="020F0502020204030204"/>
                <a:ea typeface="+mn-ea"/>
                <a:cs typeface="+mn-cs"/>
              </a:rPr>
              <a:t>Fin du Projet de soins et relais éventuel</a:t>
            </a:r>
          </a:p>
        </p:txBody>
      </p:sp>
      <p:sp>
        <p:nvSpPr>
          <p:cNvPr id="15" name="Organigramme : Données 14">
            <a:extLst>
              <a:ext uri="{FF2B5EF4-FFF2-40B4-BE49-F238E27FC236}">
                <a16:creationId xmlns:a16="http://schemas.microsoft.com/office/drawing/2014/main" id="{60D45B2A-90A6-3937-7365-6D4939F5E962}"/>
              </a:ext>
            </a:extLst>
          </p:cNvPr>
          <p:cNvSpPr/>
          <p:nvPr/>
        </p:nvSpPr>
        <p:spPr>
          <a:xfrm>
            <a:off x="806975" y="5779347"/>
            <a:ext cx="2506138" cy="545641"/>
          </a:xfrm>
          <a:prstGeom prst="flowChartInputOutput">
            <a:avLst/>
          </a:prstGeom>
          <a:solidFill>
            <a:schemeClr val="accent2">
              <a:lumMod val="20000"/>
              <a:lumOff val="80000"/>
            </a:schemeClr>
          </a:solidFill>
          <a:ln>
            <a:solidFill>
              <a:srgbClr val="961A9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961A93"/>
                </a:solidFill>
                <a:effectLst/>
                <a:uLnTx/>
                <a:uFillTx/>
                <a:latin typeface="Calibri" panose="020F0502020204030204"/>
                <a:ea typeface="+mn-ea"/>
                <a:cs typeface="+mn-cs"/>
              </a:rPr>
              <a:t>Partenaires (compléments d’informations)</a:t>
            </a:r>
          </a:p>
        </p:txBody>
      </p:sp>
      <p:sp>
        <p:nvSpPr>
          <p:cNvPr id="16" name="Organigramme : Données 15">
            <a:extLst>
              <a:ext uri="{FF2B5EF4-FFF2-40B4-BE49-F238E27FC236}">
                <a16:creationId xmlns:a16="http://schemas.microsoft.com/office/drawing/2014/main" id="{EF415A09-079E-341C-B3D3-2B6EF0213020}"/>
              </a:ext>
            </a:extLst>
          </p:cNvPr>
          <p:cNvSpPr/>
          <p:nvPr/>
        </p:nvSpPr>
        <p:spPr>
          <a:xfrm>
            <a:off x="7717273" y="5798168"/>
            <a:ext cx="2131650" cy="494338"/>
          </a:xfrm>
          <a:prstGeom prst="flowChartInputOutput">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B050"/>
                </a:solidFill>
                <a:effectLst/>
                <a:uLnTx/>
                <a:uFillTx/>
                <a:latin typeface="Calibri" panose="020F0502020204030204"/>
                <a:ea typeface="+mn-ea"/>
                <a:cs typeface="+mn-cs"/>
              </a:rPr>
              <a:t>Partenaires (coordination) </a:t>
            </a:r>
          </a:p>
        </p:txBody>
      </p:sp>
      <p:sp>
        <p:nvSpPr>
          <p:cNvPr id="17" name="Organigramme : Données 16">
            <a:extLst>
              <a:ext uri="{FF2B5EF4-FFF2-40B4-BE49-F238E27FC236}">
                <a16:creationId xmlns:a16="http://schemas.microsoft.com/office/drawing/2014/main" id="{8A9654E4-D3E1-FE42-2B71-F02117914E53}"/>
              </a:ext>
            </a:extLst>
          </p:cNvPr>
          <p:cNvSpPr/>
          <p:nvPr/>
        </p:nvSpPr>
        <p:spPr>
          <a:xfrm>
            <a:off x="9986353" y="5771754"/>
            <a:ext cx="2121352" cy="499277"/>
          </a:xfrm>
          <a:prstGeom prst="flowChartInputOutput">
            <a:avLst/>
          </a:prstGeom>
          <a:solidFill>
            <a:schemeClr val="accent2">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00B050"/>
                </a:solidFill>
                <a:effectLst/>
                <a:uLnTx/>
                <a:uFillTx/>
                <a:latin typeface="Calibri" panose="020F0502020204030204"/>
                <a:ea typeface="+mn-ea"/>
                <a:cs typeface="+mn-cs"/>
              </a:rPr>
              <a:t>Partenaires (coordination)</a:t>
            </a:r>
          </a:p>
        </p:txBody>
      </p:sp>
      <p:sp>
        <p:nvSpPr>
          <p:cNvPr id="18" name="ZoneTexte 17">
            <a:extLst>
              <a:ext uri="{FF2B5EF4-FFF2-40B4-BE49-F238E27FC236}">
                <a16:creationId xmlns:a16="http://schemas.microsoft.com/office/drawing/2014/main" id="{376A3958-48FB-C19D-0A3C-325D8FDA501C}"/>
              </a:ext>
            </a:extLst>
          </p:cNvPr>
          <p:cNvSpPr txBox="1"/>
          <p:nvPr/>
        </p:nvSpPr>
        <p:spPr>
          <a:xfrm>
            <a:off x="4152122" y="6531297"/>
            <a:ext cx="52351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lumMod val="95000"/>
                    <a:lumOff val="5000"/>
                  </a:prstClr>
                </a:solidFill>
                <a:effectLst/>
                <a:uLnTx/>
                <a:uFillTx/>
                <a:latin typeface="Calibri" panose="020F0502020204030204"/>
                <a:ea typeface="+mn-ea"/>
                <a:cs typeface="+mn-cs"/>
              </a:rPr>
              <a:t>Ecrits pour le dossier administratif  et notes de travail des professionnels</a:t>
            </a:r>
          </a:p>
        </p:txBody>
      </p:sp>
      <p:sp>
        <p:nvSpPr>
          <p:cNvPr id="19" name="Ellipse 18">
            <a:extLst>
              <a:ext uri="{FF2B5EF4-FFF2-40B4-BE49-F238E27FC236}">
                <a16:creationId xmlns:a16="http://schemas.microsoft.com/office/drawing/2014/main" id="{66A63D0F-A170-8E0D-51A1-1382DB108FAF}"/>
              </a:ext>
            </a:extLst>
          </p:cNvPr>
          <p:cNvSpPr/>
          <p:nvPr/>
        </p:nvSpPr>
        <p:spPr>
          <a:xfrm>
            <a:off x="188730" y="1489435"/>
            <a:ext cx="1125725" cy="148879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1</a:t>
            </a:r>
            <a:r>
              <a:rPr kumimoji="0" lang="fr-FR" sz="1400" b="1" i="0" u="none" strike="noStrike" kern="1200" cap="none" spc="0" normalizeH="0" baseline="30000" noProof="0">
                <a:ln>
                  <a:noFill/>
                </a:ln>
                <a:solidFill>
                  <a:prstClr val="black"/>
                </a:solidFill>
                <a:effectLst/>
                <a:uLnTx/>
                <a:uFillTx/>
                <a:latin typeface="Calibri" panose="020F0502020204030204"/>
                <a:ea typeface="+mn-ea"/>
                <a:cs typeface="+mn-cs"/>
              </a:rPr>
              <a:t>ier </a:t>
            </a: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contact de la famille</a:t>
            </a: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cxnSp>
        <p:nvCxnSpPr>
          <p:cNvPr id="20" name="Connecteur droit avec flèche 19">
            <a:extLst>
              <a:ext uri="{FF2B5EF4-FFF2-40B4-BE49-F238E27FC236}">
                <a16:creationId xmlns:a16="http://schemas.microsoft.com/office/drawing/2014/main" id="{E0F8029A-2BC8-DD95-F596-1A2E8A9E222D}"/>
              </a:ext>
            </a:extLst>
          </p:cNvPr>
          <p:cNvCxnSpPr>
            <a:cxnSpLocks/>
          </p:cNvCxnSpPr>
          <p:nvPr/>
        </p:nvCxnSpPr>
        <p:spPr>
          <a:xfrm flipV="1">
            <a:off x="951722" y="594916"/>
            <a:ext cx="823111" cy="985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3E0C4BE7-0BC0-54B4-1ABC-F1836FAD144D}"/>
              </a:ext>
            </a:extLst>
          </p:cNvPr>
          <p:cNvCxnSpPr>
            <a:cxnSpLocks/>
          </p:cNvCxnSpPr>
          <p:nvPr/>
        </p:nvCxnSpPr>
        <p:spPr>
          <a:xfrm>
            <a:off x="4294021" y="773680"/>
            <a:ext cx="0" cy="223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E5C50DC-1BBC-B729-9FF1-85817FA85EF4}"/>
              </a:ext>
            </a:extLst>
          </p:cNvPr>
          <p:cNvSpPr/>
          <p:nvPr/>
        </p:nvSpPr>
        <p:spPr>
          <a:xfrm>
            <a:off x="1531691" y="1031980"/>
            <a:ext cx="3005884" cy="391064"/>
          </a:xfrm>
          <a:prstGeom prst="rect">
            <a:avLst/>
          </a:prstGeom>
          <a:solidFill>
            <a:srgbClr val="EF867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Admission</a:t>
            </a:r>
          </a:p>
        </p:txBody>
      </p:sp>
      <p:sp>
        <p:nvSpPr>
          <p:cNvPr id="23" name="Bulle narrative : ronde 22">
            <a:extLst>
              <a:ext uri="{FF2B5EF4-FFF2-40B4-BE49-F238E27FC236}">
                <a16:creationId xmlns:a16="http://schemas.microsoft.com/office/drawing/2014/main" id="{A51FF0D1-B9C1-4602-869F-4E2429484222}"/>
              </a:ext>
            </a:extLst>
          </p:cNvPr>
          <p:cNvSpPr/>
          <p:nvPr/>
        </p:nvSpPr>
        <p:spPr>
          <a:xfrm>
            <a:off x="438495" y="3393121"/>
            <a:ext cx="2901123" cy="714739"/>
          </a:xfrm>
          <a:prstGeom prst="wedgeEllipseCallout">
            <a:avLst>
              <a:gd name="adj1" fmla="val -36561"/>
              <a:gd name="adj2" fmla="val 125855"/>
            </a:avLst>
          </a:prstGeom>
          <a:solidFill>
            <a:schemeClr val="accent5">
              <a:lumMod val="20000"/>
              <a:lumOff val="80000"/>
            </a:schemeClr>
          </a:solidFill>
          <a:ln w="19050">
            <a:solidFill>
              <a:srgbClr val="961A93"/>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Choix d’un ou plusieurs bilans à réaliser</a:t>
            </a:r>
          </a:p>
        </p:txBody>
      </p:sp>
      <p:sp>
        <p:nvSpPr>
          <p:cNvPr id="24" name="Rectangle 23">
            <a:extLst>
              <a:ext uri="{FF2B5EF4-FFF2-40B4-BE49-F238E27FC236}">
                <a16:creationId xmlns:a16="http://schemas.microsoft.com/office/drawing/2014/main" id="{A8E70A6D-7C5D-52B2-241A-B4C0948FDA4F}"/>
              </a:ext>
            </a:extLst>
          </p:cNvPr>
          <p:cNvSpPr/>
          <p:nvPr/>
        </p:nvSpPr>
        <p:spPr>
          <a:xfrm>
            <a:off x="4738390" y="1582983"/>
            <a:ext cx="2672137" cy="922044"/>
          </a:xfrm>
          <a:prstGeom prst="rect">
            <a:avLst/>
          </a:prstGeom>
          <a:solidFill>
            <a:schemeClr val="accent4">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srgbClr val="FF0000"/>
                </a:solidFill>
                <a:effectLst/>
                <a:uLnTx/>
                <a:uFillTx/>
                <a:latin typeface="Calibri" panose="020F0502020204030204"/>
                <a:ea typeface="+mn-ea"/>
                <a:cs typeface="+mn-cs"/>
              </a:rPr>
              <a:t>Rencontre entre la famille et le référent pour </a:t>
            </a:r>
            <a:r>
              <a:rPr kumimoji="0" lang="fr-FR" sz="1400" b="1" i="0" u="none" strike="noStrike" kern="1200" cap="none" spc="0" normalizeH="0" baseline="0" noProof="0" err="1">
                <a:ln>
                  <a:noFill/>
                </a:ln>
                <a:solidFill>
                  <a:srgbClr val="FF0000"/>
                </a:solidFill>
                <a:effectLst/>
                <a:uLnTx/>
                <a:uFillTx/>
                <a:latin typeface="Calibri" panose="020F0502020204030204"/>
                <a:ea typeface="+mn-ea"/>
                <a:cs typeface="+mn-cs"/>
              </a:rPr>
              <a:t>co</a:t>
            </a:r>
            <a:r>
              <a:rPr kumimoji="0" lang="fr-FR" sz="1400" b="1" i="0" u="none" strike="noStrike" kern="1200" cap="none" spc="0" normalizeH="0" baseline="0" noProof="0">
                <a:ln>
                  <a:noFill/>
                </a:ln>
                <a:solidFill>
                  <a:srgbClr val="FF0000"/>
                </a:solidFill>
                <a:effectLst/>
                <a:uLnTx/>
                <a:uFillTx/>
                <a:latin typeface="Calibri" panose="020F0502020204030204"/>
                <a:ea typeface="+mn-ea"/>
                <a:cs typeface="+mn-cs"/>
              </a:rPr>
              <a:t> construire le projet de soin individualisé</a:t>
            </a:r>
          </a:p>
        </p:txBody>
      </p:sp>
      <p:sp>
        <p:nvSpPr>
          <p:cNvPr id="25" name="Rectangle 24">
            <a:extLst>
              <a:ext uri="{FF2B5EF4-FFF2-40B4-BE49-F238E27FC236}">
                <a16:creationId xmlns:a16="http://schemas.microsoft.com/office/drawing/2014/main" id="{5ABF7AE9-BD8B-6DB7-F416-5C65C473D07F}"/>
              </a:ext>
            </a:extLst>
          </p:cNvPr>
          <p:cNvSpPr/>
          <p:nvPr/>
        </p:nvSpPr>
        <p:spPr>
          <a:xfrm>
            <a:off x="570806" y="5144812"/>
            <a:ext cx="2751181" cy="288841"/>
          </a:xfrm>
          <a:prstGeom prst="rect">
            <a:avLst/>
          </a:prstGeom>
          <a:solidFill>
            <a:srgbClr val="961A9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Calibri" panose="020F0502020204030204"/>
                <a:ea typeface="+mn-ea"/>
                <a:cs typeface="+mn-cs"/>
              </a:rPr>
              <a:t>Observations cliniques, bilans, tests, …</a:t>
            </a:r>
          </a:p>
        </p:txBody>
      </p:sp>
      <p:cxnSp>
        <p:nvCxnSpPr>
          <p:cNvPr id="26" name="Connecteur droit avec flèche 25">
            <a:extLst>
              <a:ext uri="{FF2B5EF4-FFF2-40B4-BE49-F238E27FC236}">
                <a16:creationId xmlns:a16="http://schemas.microsoft.com/office/drawing/2014/main" id="{A4330315-3DAE-5598-CB33-B2BDC13D5CE7}"/>
              </a:ext>
            </a:extLst>
          </p:cNvPr>
          <p:cNvCxnSpPr>
            <a:cxnSpLocks/>
            <a:endCxn id="5" idx="3"/>
          </p:cNvCxnSpPr>
          <p:nvPr/>
        </p:nvCxnSpPr>
        <p:spPr>
          <a:xfrm>
            <a:off x="12115601" y="1295581"/>
            <a:ext cx="1" cy="3615996"/>
          </a:xfrm>
          <a:prstGeom prst="straightConnector1">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7" name="Rectangle 26">
            <a:extLst>
              <a:ext uri="{FF2B5EF4-FFF2-40B4-BE49-F238E27FC236}">
                <a16:creationId xmlns:a16="http://schemas.microsoft.com/office/drawing/2014/main" id="{516C25F6-5F58-ABA2-2704-945BF76B0C9E}"/>
              </a:ext>
            </a:extLst>
          </p:cNvPr>
          <p:cNvSpPr/>
          <p:nvPr/>
        </p:nvSpPr>
        <p:spPr>
          <a:xfrm>
            <a:off x="5448853" y="5147253"/>
            <a:ext cx="6242403" cy="247205"/>
          </a:xfrm>
          <a:prstGeom prst="rect">
            <a:avLst/>
          </a:prstGeom>
          <a:solidFill>
            <a:srgbClr val="00B050"/>
          </a:solidFill>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a:ln>
                  <a:noFill/>
                </a:ln>
                <a:solidFill>
                  <a:prstClr val="black"/>
                </a:solidFill>
                <a:effectLst/>
                <a:uLnTx/>
                <a:uFillTx/>
                <a:latin typeface="Calibri" panose="020F0502020204030204"/>
                <a:ea typeface="+mn-ea"/>
                <a:cs typeface="+mn-cs"/>
              </a:rPr>
              <a:t>Mise en place des soins </a:t>
            </a:r>
          </a:p>
        </p:txBody>
      </p:sp>
      <p:cxnSp>
        <p:nvCxnSpPr>
          <p:cNvPr id="28" name="Connecteur droit avec flèche 27">
            <a:extLst>
              <a:ext uri="{FF2B5EF4-FFF2-40B4-BE49-F238E27FC236}">
                <a16:creationId xmlns:a16="http://schemas.microsoft.com/office/drawing/2014/main" id="{7B065EF2-3BA3-B455-F4D9-1B84CDFB476C}"/>
              </a:ext>
            </a:extLst>
          </p:cNvPr>
          <p:cNvCxnSpPr/>
          <p:nvPr/>
        </p:nvCxnSpPr>
        <p:spPr>
          <a:xfrm>
            <a:off x="1753886" y="5467811"/>
            <a:ext cx="233265" cy="216102"/>
          </a:xfrm>
          <a:prstGeom prst="straightConnector1">
            <a:avLst/>
          </a:prstGeom>
          <a:ln>
            <a:solidFill>
              <a:srgbClr val="961A9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44D687E3-EF17-D670-719D-03ED227ED3E3}"/>
              </a:ext>
            </a:extLst>
          </p:cNvPr>
          <p:cNvCxnSpPr/>
          <p:nvPr/>
        </p:nvCxnSpPr>
        <p:spPr>
          <a:xfrm flipV="1">
            <a:off x="2128638" y="5476132"/>
            <a:ext cx="223553" cy="216102"/>
          </a:xfrm>
          <a:prstGeom prst="straightConnector1">
            <a:avLst/>
          </a:prstGeom>
          <a:ln>
            <a:solidFill>
              <a:srgbClr val="961A93"/>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78C00944-C166-ADC6-FF7D-40F6CA91750B}"/>
              </a:ext>
            </a:extLst>
          </p:cNvPr>
          <p:cNvCxnSpPr/>
          <p:nvPr/>
        </p:nvCxnSpPr>
        <p:spPr>
          <a:xfrm>
            <a:off x="8656538" y="5444245"/>
            <a:ext cx="251927" cy="28632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D8A31162-9184-0C53-E88B-398612C4E337}"/>
              </a:ext>
            </a:extLst>
          </p:cNvPr>
          <p:cNvCxnSpPr/>
          <p:nvPr/>
        </p:nvCxnSpPr>
        <p:spPr>
          <a:xfrm flipV="1">
            <a:off x="9715214" y="5431243"/>
            <a:ext cx="263024" cy="28632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2" name="Bulle narrative : ronde 31">
            <a:extLst>
              <a:ext uri="{FF2B5EF4-FFF2-40B4-BE49-F238E27FC236}">
                <a16:creationId xmlns:a16="http://schemas.microsoft.com/office/drawing/2014/main" id="{495FB6AD-B81C-D458-B425-E4DEDACC7ABD}"/>
              </a:ext>
            </a:extLst>
          </p:cNvPr>
          <p:cNvSpPr/>
          <p:nvPr/>
        </p:nvSpPr>
        <p:spPr>
          <a:xfrm>
            <a:off x="7874947" y="3305596"/>
            <a:ext cx="2530420" cy="928367"/>
          </a:xfrm>
          <a:prstGeom prst="wedgeEllipseCallout">
            <a:avLst>
              <a:gd name="adj1" fmla="val 71508"/>
              <a:gd name="adj2" fmla="val 133879"/>
            </a:avLst>
          </a:prstGeom>
          <a:solidFill>
            <a:schemeClr val="accent5">
              <a:lumMod val="20000"/>
              <a:lumOff val="80000"/>
            </a:schemeClr>
          </a:solidFill>
          <a:ln w="190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Synthèses d’évolution</a:t>
            </a:r>
          </a:p>
        </p:txBody>
      </p:sp>
      <p:sp>
        <p:nvSpPr>
          <p:cNvPr id="33" name="Légende : flèche vers le haut 32">
            <a:extLst>
              <a:ext uri="{FF2B5EF4-FFF2-40B4-BE49-F238E27FC236}">
                <a16:creationId xmlns:a16="http://schemas.microsoft.com/office/drawing/2014/main" id="{D525F218-A3F8-0A3D-EC27-BBC7E94F21FB}"/>
              </a:ext>
            </a:extLst>
          </p:cNvPr>
          <p:cNvSpPr/>
          <p:nvPr/>
        </p:nvSpPr>
        <p:spPr>
          <a:xfrm>
            <a:off x="4745244" y="2573146"/>
            <a:ext cx="2548570" cy="934422"/>
          </a:xfrm>
          <a:prstGeom prst="upArrowCallout">
            <a:avLst>
              <a:gd name="adj1" fmla="val 28113"/>
              <a:gd name="adj2" fmla="val 25000"/>
              <a:gd name="adj3" fmla="val 25000"/>
              <a:gd name="adj4" fmla="val 62549"/>
            </a:avLst>
          </a:prstGeom>
          <a:solidFill>
            <a:schemeClr val="accent1">
              <a:lumMod val="20000"/>
              <a:lumOff val="80000"/>
            </a:schemeClr>
          </a:solidFill>
          <a:ln w="19050">
            <a:solidFill>
              <a:srgbClr val="961A93"/>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a:ln>
                  <a:noFill/>
                </a:ln>
                <a:solidFill>
                  <a:prstClr val="black"/>
                </a:solidFill>
                <a:effectLst/>
                <a:uLnTx/>
                <a:uFillTx/>
                <a:latin typeface="Calibri" panose="020F0502020204030204"/>
                <a:ea typeface="+mn-ea"/>
                <a:cs typeface="+mn-cs"/>
              </a:rPr>
              <a:t>Proposition de soins</a:t>
            </a:r>
          </a:p>
        </p:txBody>
      </p:sp>
      <p:sp>
        <p:nvSpPr>
          <p:cNvPr id="84" name="ZoneTexte 83">
            <a:extLst>
              <a:ext uri="{FF2B5EF4-FFF2-40B4-BE49-F238E27FC236}">
                <a16:creationId xmlns:a16="http://schemas.microsoft.com/office/drawing/2014/main" id="{FDC6136E-44A0-46A3-9E8A-F93D97AB6443}"/>
              </a:ext>
            </a:extLst>
          </p:cNvPr>
          <p:cNvSpPr txBox="1"/>
          <p:nvPr/>
        </p:nvSpPr>
        <p:spPr>
          <a:xfrm>
            <a:off x="797387" y="9598"/>
            <a:ext cx="1102258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a:ln>
                  <a:noFill/>
                </a:ln>
                <a:solidFill>
                  <a:prstClr val="black"/>
                </a:solidFill>
                <a:effectLst/>
                <a:uLnTx/>
                <a:uFillTx/>
                <a:latin typeface="Calibri" panose="020F0502020204030204"/>
                <a:ea typeface="+mn-ea"/>
                <a:cs typeface="+mn-cs"/>
              </a:rPr>
              <a:t>Schéma global descriptif d’une prise en charge de soins</a:t>
            </a: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02/2025</a:t>
            </a:r>
          </a:p>
        </p:txBody>
      </p:sp>
      <p:pic>
        <p:nvPicPr>
          <p:cNvPr id="34" name="shema">
            <a:hlinkClick r:id="" action="ppaction://media"/>
            <a:extLst>
              <a:ext uri="{FF2B5EF4-FFF2-40B4-BE49-F238E27FC236}">
                <a16:creationId xmlns:a16="http://schemas.microsoft.com/office/drawing/2014/main" id="{6213F058-3528-42BE-0D15-E43773A804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2604" y="6342984"/>
            <a:ext cx="487363" cy="487363"/>
          </a:xfrm>
          <a:prstGeom prst="rect">
            <a:avLst/>
          </a:prstGeom>
        </p:spPr>
      </p:pic>
    </p:spTree>
    <p:extLst>
      <p:ext uri="{BB962C8B-B14F-4D97-AF65-F5344CB8AC3E}">
        <p14:creationId xmlns:p14="http://schemas.microsoft.com/office/powerpoint/2010/main" val="1042685031"/>
      </p:ext>
    </p:extLst>
  </p:cSld>
  <p:clrMapOvr>
    <a:masterClrMapping/>
  </p:clrMapOvr>
  <mc:AlternateContent xmlns:mc="http://schemas.openxmlformats.org/markup-compatibility/2006" xmlns:p14="http://schemas.microsoft.com/office/powerpoint/2010/main">
    <mc:Choice Requires="p14">
      <p:transition spd="slow" p14:dur="2000" advClick="0" advTm="108000"/>
    </mc:Choice>
    <mc:Fallback xmlns="">
      <p:transition spd="slow" advClick="0" advTm="10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250"/>
                            </p:stCondLst>
                            <p:childTnLst>
                              <p:par>
                                <p:cTn id="14" presetID="10" presetClass="entr" presetSubtype="0" fill="hold" grpId="0" nodeType="afterEffect">
                                  <p:stCondLst>
                                    <p:cond delay="1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par>
                                <p:cTn id="17" presetID="2" presetClass="entr" presetSubtype="4" fill="hold" nodeType="withEffect">
                                  <p:stCondLst>
                                    <p:cond delay="5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250" fill="hold"/>
                                        <p:tgtEl>
                                          <p:spTgt spid="21"/>
                                        </p:tgtEl>
                                        <p:attrNameLst>
                                          <p:attrName>ppt_x</p:attrName>
                                        </p:attrNameLst>
                                      </p:cBhvr>
                                      <p:tavLst>
                                        <p:tav tm="0">
                                          <p:val>
                                            <p:strVal val="#ppt_x"/>
                                          </p:val>
                                        </p:tav>
                                        <p:tav tm="100000">
                                          <p:val>
                                            <p:strVal val="#ppt_x"/>
                                          </p:val>
                                        </p:tav>
                                      </p:tavLst>
                                    </p:anim>
                                    <p:anim calcmode="lin" valueType="num">
                                      <p:cBhvr additive="base">
                                        <p:cTn id="20" dur="25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3250"/>
                            </p:stCondLst>
                            <p:childTnLst>
                              <p:par>
                                <p:cTn id="22" presetID="10" presetClass="entr" presetSubtype="0" fill="hold" grpId="0" nodeType="afterEffect">
                                  <p:stCondLst>
                                    <p:cond delay="10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childTnLst>
                          </p:cTn>
                        </p:par>
                        <p:par>
                          <p:cTn id="25" fill="hold">
                            <p:stCondLst>
                              <p:cond delay="5250"/>
                            </p:stCondLst>
                            <p:childTnLst>
                              <p:par>
                                <p:cTn id="26" presetID="10" presetClass="entr" presetSubtype="0" fill="hold" grpId="0" nodeType="after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par>
                          <p:cTn id="29" fill="hold">
                            <p:stCondLst>
                              <p:cond delay="7250"/>
                            </p:stCondLst>
                            <p:childTnLst>
                              <p:par>
                                <p:cTn id="30" presetID="16" presetClass="entr" presetSubtype="21" fill="hold" grpId="0" nodeType="afterEffect">
                                  <p:stCondLst>
                                    <p:cond delay="100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1000"/>
                                        <p:tgtEl>
                                          <p:spTgt spid="23"/>
                                        </p:tgtEl>
                                      </p:cBhvr>
                                    </p:animEffect>
                                  </p:childTnLst>
                                </p:cTn>
                              </p:par>
                            </p:childTnLst>
                          </p:cTn>
                        </p:par>
                        <p:par>
                          <p:cTn id="33" fill="hold">
                            <p:stCondLst>
                              <p:cond delay="9250"/>
                            </p:stCondLst>
                            <p:childTnLst>
                              <p:par>
                                <p:cTn id="34" presetID="16" presetClass="entr" presetSubtype="21" fill="hold" grpId="0" nodeType="after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1000"/>
                                        <p:tgtEl>
                                          <p:spTgt spid="4"/>
                                        </p:tgtEl>
                                      </p:cBhvr>
                                    </p:animEffect>
                                  </p:childTnLst>
                                </p:cTn>
                              </p:par>
                              <p:par>
                                <p:cTn id="37" presetID="16" presetClass="entr" presetSubtype="21" fill="hold" grpId="0" nodeType="withEffect">
                                  <p:stCondLst>
                                    <p:cond delay="100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1000"/>
                                        <p:tgtEl>
                                          <p:spTgt spid="25"/>
                                        </p:tgtEl>
                                      </p:cBhvr>
                                    </p:animEffect>
                                  </p:childTnLst>
                                </p:cTn>
                              </p:par>
                            </p:childTnLst>
                          </p:cTn>
                        </p:par>
                        <p:par>
                          <p:cTn id="40" fill="hold">
                            <p:stCondLst>
                              <p:cond delay="11250"/>
                            </p:stCondLst>
                            <p:childTnLst>
                              <p:par>
                                <p:cTn id="41" presetID="2" presetClass="entr" presetSubtype="4"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par>
                          <p:cTn id="45" fill="hold">
                            <p:stCondLst>
                              <p:cond delay="11750"/>
                            </p:stCondLst>
                            <p:childTnLst>
                              <p:par>
                                <p:cTn id="46" presetID="16" presetClass="entr" presetSubtype="21" fill="hold" grpId="0" nodeType="afterEffect">
                                  <p:stCondLst>
                                    <p:cond delay="100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1000"/>
                                        <p:tgtEl>
                                          <p:spTgt spid="15"/>
                                        </p:tgtEl>
                                      </p:cBhvr>
                                    </p:animEffect>
                                  </p:childTnLst>
                                </p:cTn>
                              </p:par>
                            </p:childTnLst>
                          </p:cTn>
                        </p:par>
                        <p:par>
                          <p:cTn id="49" fill="hold">
                            <p:stCondLst>
                              <p:cond delay="13750"/>
                            </p:stCondLst>
                            <p:childTnLst>
                              <p:par>
                                <p:cTn id="50" presetID="2" presetClass="entr" presetSubtype="4"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 calcmode="lin" valueType="num">
                                      <p:cBhvr additive="base">
                                        <p:cTn id="52" dur="500" fill="hold"/>
                                        <p:tgtEl>
                                          <p:spTgt spid="29"/>
                                        </p:tgtEl>
                                        <p:attrNameLst>
                                          <p:attrName>ppt_x</p:attrName>
                                        </p:attrNameLst>
                                      </p:cBhvr>
                                      <p:tavLst>
                                        <p:tav tm="0">
                                          <p:val>
                                            <p:strVal val="#ppt_x"/>
                                          </p:val>
                                        </p:tav>
                                        <p:tav tm="100000">
                                          <p:val>
                                            <p:strVal val="#ppt_x"/>
                                          </p:val>
                                        </p:tav>
                                      </p:tavLst>
                                    </p:anim>
                                    <p:anim calcmode="lin" valueType="num">
                                      <p:cBhvr additive="base">
                                        <p:cTn id="53" dur="500" fill="hold"/>
                                        <p:tgtEl>
                                          <p:spTgt spid="29"/>
                                        </p:tgtEl>
                                        <p:attrNameLst>
                                          <p:attrName>ppt_y</p:attrName>
                                        </p:attrNameLst>
                                      </p:cBhvr>
                                      <p:tavLst>
                                        <p:tav tm="0">
                                          <p:val>
                                            <p:strVal val="1+#ppt_h/2"/>
                                          </p:val>
                                        </p:tav>
                                        <p:tav tm="100000">
                                          <p:val>
                                            <p:strVal val="#ppt_y"/>
                                          </p:val>
                                        </p:tav>
                                      </p:tavLst>
                                    </p:anim>
                                  </p:childTnLst>
                                </p:cTn>
                              </p:par>
                            </p:childTnLst>
                          </p:cTn>
                        </p:par>
                        <p:par>
                          <p:cTn id="54" fill="hold">
                            <p:stCondLst>
                              <p:cond delay="14250"/>
                            </p:stCondLst>
                            <p:childTnLst>
                              <p:par>
                                <p:cTn id="55" presetID="16" presetClass="entr" presetSubtype="21" fill="hold" grpId="0" nodeType="after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1000"/>
                                        <p:tgtEl>
                                          <p:spTgt spid="10"/>
                                        </p:tgtEl>
                                      </p:cBhvr>
                                    </p:animEffect>
                                  </p:childTnLst>
                                </p:cTn>
                              </p:par>
                            </p:childTnLst>
                          </p:cTn>
                        </p:par>
                        <p:par>
                          <p:cTn id="58" fill="hold">
                            <p:stCondLst>
                              <p:cond delay="16250"/>
                            </p:stCondLst>
                            <p:childTnLst>
                              <p:par>
                                <p:cTn id="59" presetID="14" presetClass="entr" presetSubtype="10" fill="hold" grpId="0" nodeType="afterEffect">
                                  <p:stCondLst>
                                    <p:cond delay="1000"/>
                                  </p:stCondLst>
                                  <p:childTnLst>
                                    <p:set>
                                      <p:cBhvr>
                                        <p:cTn id="60" dur="1" fill="hold">
                                          <p:stCondLst>
                                            <p:cond delay="0"/>
                                          </p:stCondLst>
                                        </p:cTn>
                                        <p:tgtEl>
                                          <p:spTgt spid="33"/>
                                        </p:tgtEl>
                                        <p:attrNameLst>
                                          <p:attrName>style.visibility</p:attrName>
                                        </p:attrNameLst>
                                      </p:cBhvr>
                                      <p:to>
                                        <p:strVal val="visible"/>
                                      </p:to>
                                    </p:set>
                                    <p:animEffect transition="in" filter="randombar(horizontal)">
                                      <p:cBhvr>
                                        <p:cTn id="61" dur="1500"/>
                                        <p:tgtEl>
                                          <p:spTgt spid="33"/>
                                        </p:tgtEl>
                                      </p:cBhvr>
                                    </p:animEffect>
                                  </p:childTnLst>
                                </p:cTn>
                              </p:par>
                              <p:par>
                                <p:cTn id="62" presetID="14" presetClass="entr" presetSubtype="10" fill="hold" grpId="0" nodeType="withEffect">
                                  <p:stCondLst>
                                    <p:cond delay="2000"/>
                                  </p:stCondLst>
                                  <p:childTnLst>
                                    <p:set>
                                      <p:cBhvr>
                                        <p:cTn id="63" dur="1" fill="hold">
                                          <p:stCondLst>
                                            <p:cond delay="0"/>
                                          </p:stCondLst>
                                        </p:cTn>
                                        <p:tgtEl>
                                          <p:spTgt spid="24"/>
                                        </p:tgtEl>
                                        <p:attrNameLst>
                                          <p:attrName>style.visibility</p:attrName>
                                        </p:attrNameLst>
                                      </p:cBhvr>
                                      <p:to>
                                        <p:strVal val="visible"/>
                                      </p:to>
                                    </p:set>
                                    <p:animEffect transition="in" filter="randombar(horizontal)">
                                      <p:cBhvr>
                                        <p:cTn id="64" dur="2000"/>
                                        <p:tgtEl>
                                          <p:spTgt spid="24"/>
                                        </p:tgtEl>
                                      </p:cBhvr>
                                    </p:animEffect>
                                  </p:childTnLst>
                                </p:cTn>
                              </p:par>
                              <p:par>
                                <p:cTn id="65" presetID="14" presetClass="entr" presetSubtype="10" fill="hold" grpId="0" nodeType="withEffect">
                                  <p:stCondLst>
                                    <p:cond delay="1250"/>
                                  </p:stCondLst>
                                  <p:childTnLst>
                                    <p:set>
                                      <p:cBhvr>
                                        <p:cTn id="66" dur="1" fill="hold">
                                          <p:stCondLst>
                                            <p:cond delay="0"/>
                                          </p:stCondLst>
                                        </p:cTn>
                                        <p:tgtEl>
                                          <p:spTgt spid="9"/>
                                        </p:tgtEl>
                                        <p:attrNameLst>
                                          <p:attrName>style.visibility</p:attrName>
                                        </p:attrNameLst>
                                      </p:cBhvr>
                                      <p:to>
                                        <p:strVal val="visible"/>
                                      </p:to>
                                    </p:set>
                                    <p:animEffect transition="in" filter="randombar(horizontal)">
                                      <p:cBhvr>
                                        <p:cTn id="67" dur="1500"/>
                                        <p:tgtEl>
                                          <p:spTgt spid="9"/>
                                        </p:tgtEl>
                                      </p:cBhvr>
                                    </p:animEffect>
                                  </p:childTnLst>
                                </p:cTn>
                              </p:par>
                            </p:childTnLst>
                          </p:cTn>
                        </p:par>
                        <p:par>
                          <p:cTn id="68" fill="hold">
                            <p:stCondLst>
                              <p:cond delay="20250"/>
                            </p:stCondLst>
                            <p:childTnLst>
                              <p:par>
                                <p:cTn id="69" presetID="53" presetClass="entr" presetSubtype="16" fill="hold" grpId="0" nodeType="afterEffect">
                                  <p:stCondLst>
                                    <p:cond delay="1500"/>
                                  </p:stCondLst>
                                  <p:childTnLst>
                                    <p:set>
                                      <p:cBhvr>
                                        <p:cTn id="70" dur="1" fill="hold">
                                          <p:stCondLst>
                                            <p:cond delay="0"/>
                                          </p:stCondLst>
                                        </p:cTn>
                                        <p:tgtEl>
                                          <p:spTgt spid="5"/>
                                        </p:tgtEl>
                                        <p:attrNameLst>
                                          <p:attrName>style.visibility</p:attrName>
                                        </p:attrNameLst>
                                      </p:cBhvr>
                                      <p:to>
                                        <p:strVal val="visible"/>
                                      </p:to>
                                    </p:set>
                                    <p:anim calcmode="lin" valueType="num">
                                      <p:cBhvr>
                                        <p:cTn id="71" dur="2250" fill="hold"/>
                                        <p:tgtEl>
                                          <p:spTgt spid="5"/>
                                        </p:tgtEl>
                                        <p:attrNameLst>
                                          <p:attrName>ppt_w</p:attrName>
                                        </p:attrNameLst>
                                      </p:cBhvr>
                                      <p:tavLst>
                                        <p:tav tm="0">
                                          <p:val>
                                            <p:fltVal val="0"/>
                                          </p:val>
                                        </p:tav>
                                        <p:tav tm="100000">
                                          <p:val>
                                            <p:strVal val="#ppt_w"/>
                                          </p:val>
                                        </p:tav>
                                      </p:tavLst>
                                    </p:anim>
                                    <p:anim calcmode="lin" valueType="num">
                                      <p:cBhvr>
                                        <p:cTn id="72" dur="2250" fill="hold"/>
                                        <p:tgtEl>
                                          <p:spTgt spid="5"/>
                                        </p:tgtEl>
                                        <p:attrNameLst>
                                          <p:attrName>ppt_h</p:attrName>
                                        </p:attrNameLst>
                                      </p:cBhvr>
                                      <p:tavLst>
                                        <p:tav tm="0">
                                          <p:val>
                                            <p:fltVal val="0"/>
                                          </p:val>
                                        </p:tav>
                                        <p:tav tm="100000">
                                          <p:val>
                                            <p:strVal val="#ppt_h"/>
                                          </p:val>
                                        </p:tav>
                                      </p:tavLst>
                                    </p:anim>
                                    <p:animEffect transition="in" filter="fade">
                                      <p:cBhvr>
                                        <p:cTn id="73" dur="2250"/>
                                        <p:tgtEl>
                                          <p:spTgt spid="5"/>
                                        </p:tgtEl>
                                      </p:cBhvr>
                                    </p:animEffect>
                                  </p:childTnLst>
                                </p:cTn>
                              </p:par>
                              <p:par>
                                <p:cTn id="74" presetID="53" presetClass="entr" presetSubtype="16" fill="hold" grpId="0" nodeType="withEffect">
                                  <p:stCondLst>
                                    <p:cond delay="2000"/>
                                  </p:stCondLst>
                                  <p:childTnLst>
                                    <p:set>
                                      <p:cBhvr>
                                        <p:cTn id="75" dur="1" fill="hold">
                                          <p:stCondLst>
                                            <p:cond delay="0"/>
                                          </p:stCondLst>
                                        </p:cTn>
                                        <p:tgtEl>
                                          <p:spTgt spid="27"/>
                                        </p:tgtEl>
                                        <p:attrNameLst>
                                          <p:attrName>style.visibility</p:attrName>
                                        </p:attrNameLst>
                                      </p:cBhvr>
                                      <p:to>
                                        <p:strVal val="visible"/>
                                      </p:to>
                                    </p:set>
                                    <p:anim calcmode="lin" valueType="num">
                                      <p:cBhvr>
                                        <p:cTn id="76" dur="1750" fill="hold"/>
                                        <p:tgtEl>
                                          <p:spTgt spid="27"/>
                                        </p:tgtEl>
                                        <p:attrNameLst>
                                          <p:attrName>ppt_w</p:attrName>
                                        </p:attrNameLst>
                                      </p:cBhvr>
                                      <p:tavLst>
                                        <p:tav tm="0">
                                          <p:val>
                                            <p:fltVal val="0"/>
                                          </p:val>
                                        </p:tav>
                                        <p:tav tm="100000">
                                          <p:val>
                                            <p:strVal val="#ppt_w"/>
                                          </p:val>
                                        </p:tav>
                                      </p:tavLst>
                                    </p:anim>
                                    <p:anim calcmode="lin" valueType="num">
                                      <p:cBhvr>
                                        <p:cTn id="77" dur="1750" fill="hold"/>
                                        <p:tgtEl>
                                          <p:spTgt spid="27"/>
                                        </p:tgtEl>
                                        <p:attrNameLst>
                                          <p:attrName>ppt_h</p:attrName>
                                        </p:attrNameLst>
                                      </p:cBhvr>
                                      <p:tavLst>
                                        <p:tav tm="0">
                                          <p:val>
                                            <p:fltVal val="0"/>
                                          </p:val>
                                        </p:tav>
                                        <p:tav tm="100000">
                                          <p:val>
                                            <p:strVal val="#ppt_h"/>
                                          </p:val>
                                        </p:tav>
                                      </p:tavLst>
                                    </p:anim>
                                    <p:animEffect transition="in" filter="fade">
                                      <p:cBhvr>
                                        <p:cTn id="78" dur="1750"/>
                                        <p:tgtEl>
                                          <p:spTgt spid="27"/>
                                        </p:tgtEl>
                                      </p:cBhvr>
                                    </p:animEffect>
                                  </p:childTnLst>
                                </p:cTn>
                              </p:par>
                            </p:childTnLst>
                          </p:cTn>
                        </p:par>
                        <p:par>
                          <p:cTn id="79" fill="hold">
                            <p:stCondLst>
                              <p:cond delay="24000"/>
                            </p:stCondLst>
                            <p:childTnLst>
                              <p:par>
                                <p:cTn id="80" presetID="53" presetClass="entr" presetSubtype="16" fill="hold" grpId="0" nodeType="afterEffect">
                                  <p:stCondLst>
                                    <p:cond delay="500"/>
                                  </p:stCondLst>
                                  <p:childTnLst>
                                    <p:set>
                                      <p:cBhvr>
                                        <p:cTn id="81" dur="1" fill="hold">
                                          <p:stCondLst>
                                            <p:cond delay="0"/>
                                          </p:stCondLst>
                                        </p:cTn>
                                        <p:tgtEl>
                                          <p:spTgt spid="11"/>
                                        </p:tgtEl>
                                        <p:attrNameLst>
                                          <p:attrName>style.visibility</p:attrName>
                                        </p:attrNameLst>
                                      </p:cBhvr>
                                      <p:to>
                                        <p:strVal val="visible"/>
                                      </p:to>
                                    </p:set>
                                    <p:anim calcmode="lin" valueType="num">
                                      <p:cBhvr>
                                        <p:cTn id="82" dur="1000" fill="hold"/>
                                        <p:tgtEl>
                                          <p:spTgt spid="11"/>
                                        </p:tgtEl>
                                        <p:attrNameLst>
                                          <p:attrName>ppt_w</p:attrName>
                                        </p:attrNameLst>
                                      </p:cBhvr>
                                      <p:tavLst>
                                        <p:tav tm="0">
                                          <p:val>
                                            <p:fltVal val="0"/>
                                          </p:val>
                                        </p:tav>
                                        <p:tav tm="100000">
                                          <p:val>
                                            <p:strVal val="#ppt_w"/>
                                          </p:val>
                                        </p:tav>
                                      </p:tavLst>
                                    </p:anim>
                                    <p:anim calcmode="lin" valueType="num">
                                      <p:cBhvr>
                                        <p:cTn id="83" dur="1000" fill="hold"/>
                                        <p:tgtEl>
                                          <p:spTgt spid="11"/>
                                        </p:tgtEl>
                                        <p:attrNameLst>
                                          <p:attrName>ppt_h</p:attrName>
                                        </p:attrNameLst>
                                      </p:cBhvr>
                                      <p:tavLst>
                                        <p:tav tm="0">
                                          <p:val>
                                            <p:fltVal val="0"/>
                                          </p:val>
                                        </p:tav>
                                        <p:tav tm="100000">
                                          <p:val>
                                            <p:strVal val="#ppt_h"/>
                                          </p:val>
                                        </p:tav>
                                      </p:tavLst>
                                    </p:anim>
                                    <p:animEffect transition="in" filter="fade">
                                      <p:cBhvr>
                                        <p:cTn id="84" dur="1000"/>
                                        <p:tgtEl>
                                          <p:spTgt spid="11"/>
                                        </p:tgtEl>
                                      </p:cBhvr>
                                    </p:animEffect>
                                  </p:childTnLst>
                                </p:cTn>
                              </p:par>
                            </p:childTnLst>
                          </p:cTn>
                        </p:par>
                        <p:par>
                          <p:cTn id="85" fill="hold">
                            <p:stCondLst>
                              <p:cond delay="25500"/>
                            </p:stCondLst>
                            <p:childTnLst>
                              <p:par>
                                <p:cTn id="86" presetID="2" presetClass="entr" presetSubtype="4" fill="hold" nodeType="afterEffect">
                                  <p:stCondLst>
                                    <p:cond delay="0"/>
                                  </p:stCondLst>
                                  <p:childTnLst>
                                    <p:set>
                                      <p:cBhvr>
                                        <p:cTn id="87" dur="1" fill="hold">
                                          <p:stCondLst>
                                            <p:cond delay="0"/>
                                          </p:stCondLst>
                                        </p:cTn>
                                        <p:tgtEl>
                                          <p:spTgt spid="30"/>
                                        </p:tgtEl>
                                        <p:attrNameLst>
                                          <p:attrName>style.visibility</p:attrName>
                                        </p:attrNameLst>
                                      </p:cBhvr>
                                      <p:to>
                                        <p:strVal val="visible"/>
                                      </p:to>
                                    </p:set>
                                    <p:anim calcmode="lin" valueType="num">
                                      <p:cBhvr additive="base">
                                        <p:cTn id="88" dur="750" fill="hold"/>
                                        <p:tgtEl>
                                          <p:spTgt spid="30"/>
                                        </p:tgtEl>
                                        <p:attrNameLst>
                                          <p:attrName>ppt_x</p:attrName>
                                        </p:attrNameLst>
                                      </p:cBhvr>
                                      <p:tavLst>
                                        <p:tav tm="0">
                                          <p:val>
                                            <p:strVal val="#ppt_x"/>
                                          </p:val>
                                        </p:tav>
                                        <p:tav tm="100000">
                                          <p:val>
                                            <p:strVal val="#ppt_x"/>
                                          </p:val>
                                        </p:tav>
                                      </p:tavLst>
                                    </p:anim>
                                    <p:anim calcmode="lin" valueType="num">
                                      <p:cBhvr additive="base">
                                        <p:cTn id="89" dur="750" fill="hold"/>
                                        <p:tgtEl>
                                          <p:spTgt spid="30"/>
                                        </p:tgtEl>
                                        <p:attrNameLst>
                                          <p:attrName>ppt_y</p:attrName>
                                        </p:attrNameLst>
                                      </p:cBhvr>
                                      <p:tavLst>
                                        <p:tav tm="0">
                                          <p:val>
                                            <p:strVal val="1+#ppt_h/2"/>
                                          </p:val>
                                        </p:tav>
                                        <p:tav tm="100000">
                                          <p:val>
                                            <p:strVal val="#ppt_y"/>
                                          </p:val>
                                        </p:tav>
                                      </p:tavLst>
                                    </p:anim>
                                  </p:childTnLst>
                                </p:cTn>
                              </p:par>
                            </p:childTnLst>
                          </p:cTn>
                        </p:par>
                        <p:par>
                          <p:cTn id="90" fill="hold">
                            <p:stCondLst>
                              <p:cond delay="26250"/>
                            </p:stCondLst>
                            <p:childTnLst>
                              <p:par>
                                <p:cTn id="91" presetID="53" presetClass="entr" presetSubtype="16" fill="hold" grpId="0" nodeType="afterEffect">
                                  <p:stCondLst>
                                    <p:cond delay="500"/>
                                  </p:stCondLst>
                                  <p:childTnLst>
                                    <p:set>
                                      <p:cBhvr>
                                        <p:cTn id="92" dur="1" fill="hold">
                                          <p:stCondLst>
                                            <p:cond delay="0"/>
                                          </p:stCondLst>
                                        </p:cTn>
                                        <p:tgtEl>
                                          <p:spTgt spid="16"/>
                                        </p:tgtEl>
                                        <p:attrNameLst>
                                          <p:attrName>style.visibility</p:attrName>
                                        </p:attrNameLst>
                                      </p:cBhvr>
                                      <p:to>
                                        <p:strVal val="visible"/>
                                      </p:to>
                                    </p:set>
                                    <p:anim calcmode="lin" valueType="num">
                                      <p:cBhvr>
                                        <p:cTn id="93" dur="750" fill="hold"/>
                                        <p:tgtEl>
                                          <p:spTgt spid="16"/>
                                        </p:tgtEl>
                                        <p:attrNameLst>
                                          <p:attrName>ppt_w</p:attrName>
                                        </p:attrNameLst>
                                      </p:cBhvr>
                                      <p:tavLst>
                                        <p:tav tm="0">
                                          <p:val>
                                            <p:fltVal val="0"/>
                                          </p:val>
                                        </p:tav>
                                        <p:tav tm="100000">
                                          <p:val>
                                            <p:strVal val="#ppt_w"/>
                                          </p:val>
                                        </p:tav>
                                      </p:tavLst>
                                    </p:anim>
                                    <p:anim calcmode="lin" valueType="num">
                                      <p:cBhvr>
                                        <p:cTn id="94" dur="750" fill="hold"/>
                                        <p:tgtEl>
                                          <p:spTgt spid="16"/>
                                        </p:tgtEl>
                                        <p:attrNameLst>
                                          <p:attrName>ppt_h</p:attrName>
                                        </p:attrNameLst>
                                      </p:cBhvr>
                                      <p:tavLst>
                                        <p:tav tm="0">
                                          <p:val>
                                            <p:fltVal val="0"/>
                                          </p:val>
                                        </p:tav>
                                        <p:tav tm="100000">
                                          <p:val>
                                            <p:strVal val="#ppt_h"/>
                                          </p:val>
                                        </p:tav>
                                      </p:tavLst>
                                    </p:anim>
                                    <p:animEffect transition="in" filter="fade">
                                      <p:cBhvr>
                                        <p:cTn id="95" dur="750"/>
                                        <p:tgtEl>
                                          <p:spTgt spid="16"/>
                                        </p:tgtEl>
                                      </p:cBhvr>
                                    </p:animEffect>
                                  </p:childTnLst>
                                </p:cTn>
                              </p:par>
                            </p:childTnLst>
                          </p:cTn>
                        </p:par>
                        <p:par>
                          <p:cTn id="96" fill="hold">
                            <p:stCondLst>
                              <p:cond delay="27500"/>
                            </p:stCondLst>
                            <p:childTnLst>
                              <p:par>
                                <p:cTn id="97" presetID="2" presetClass="entr" presetSubtype="4" fill="hold" nodeType="afterEffect">
                                  <p:stCondLst>
                                    <p:cond delay="500"/>
                                  </p:stCondLst>
                                  <p:childTnLst>
                                    <p:set>
                                      <p:cBhvr>
                                        <p:cTn id="98" dur="1" fill="hold">
                                          <p:stCondLst>
                                            <p:cond delay="0"/>
                                          </p:stCondLst>
                                        </p:cTn>
                                        <p:tgtEl>
                                          <p:spTgt spid="31"/>
                                        </p:tgtEl>
                                        <p:attrNameLst>
                                          <p:attrName>style.visibility</p:attrName>
                                        </p:attrNameLst>
                                      </p:cBhvr>
                                      <p:to>
                                        <p:strVal val="visible"/>
                                      </p:to>
                                    </p:set>
                                    <p:anim calcmode="lin" valueType="num">
                                      <p:cBhvr additive="base">
                                        <p:cTn id="99" dur="750" fill="hold"/>
                                        <p:tgtEl>
                                          <p:spTgt spid="31"/>
                                        </p:tgtEl>
                                        <p:attrNameLst>
                                          <p:attrName>ppt_x</p:attrName>
                                        </p:attrNameLst>
                                      </p:cBhvr>
                                      <p:tavLst>
                                        <p:tav tm="0">
                                          <p:val>
                                            <p:strVal val="#ppt_x"/>
                                          </p:val>
                                        </p:tav>
                                        <p:tav tm="100000">
                                          <p:val>
                                            <p:strVal val="#ppt_x"/>
                                          </p:val>
                                        </p:tav>
                                      </p:tavLst>
                                    </p:anim>
                                    <p:anim calcmode="lin" valueType="num">
                                      <p:cBhvr additive="base">
                                        <p:cTn id="100" dur="750" fill="hold"/>
                                        <p:tgtEl>
                                          <p:spTgt spid="31"/>
                                        </p:tgtEl>
                                        <p:attrNameLst>
                                          <p:attrName>ppt_y</p:attrName>
                                        </p:attrNameLst>
                                      </p:cBhvr>
                                      <p:tavLst>
                                        <p:tav tm="0">
                                          <p:val>
                                            <p:strVal val="1+#ppt_h/2"/>
                                          </p:val>
                                        </p:tav>
                                        <p:tav tm="100000">
                                          <p:val>
                                            <p:strVal val="#ppt_y"/>
                                          </p:val>
                                        </p:tav>
                                      </p:tavLst>
                                    </p:anim>
                                  </p:childTnLst>
                                </p:cTn>
                              </p:par>
                            </p:childTnLst>
                          </p:cTn>
                        </p:par>
                        <p:par>
                          <p:cTn id="101" fill="hold">
                            <p:stCondLst>
                              <p:cond delay="28750"/>
                            </p:stCondLst>
                            <p:childTnLst>
                              <p:par>
                                <p:cTn id="102" presetID="53" presetClass="entr" presetSubtype="16" fill="hold" grpId="0" nodeType="afterEffect">
                                  <p:stCondLst>
                                    <p:cond delay="1000"/>
                                  </p:stCondLst>
                                  <p:childTnLst>
                                    <p:set>
                                      <p:cBhvr>
                                        <p:cTn id="103" dur="1" fill="hold">
                                          <p:stCondLst>
                                            <p:cond delay="0"/>
                                          </p:stCondLst>
                                        </p:cTn>
                                        <p:tgtEl>
                                          <p:spTgt spid="32"/>
                                        </p:tgtEl>
                                        <p:attrNameLst>
                                          <p:attrName>style.visibility</p:attrName>
                                        </p:attrNameLst>
                                      </p:cBhvr>
                                      <p:to>
                                        <p:strVal val="visible"/>
                                      </p:to>
                                    </p:set>
                                    <p:anim calcmode="lin" valueType="num">
                                      <p:cBhvr>
                                        <p:cTn id="104" dur="1250" fill="hold"/>
                                        <p:tgtEl>
                                          <p:spTgt spid="32"/>
                                        </p:tgtEl>
                                        <p:attrNameLst>
                                          <p:attrName>ppt_w</p:attrName>
                                        </p:attrNameLst>
                                      </p:cBhvr>
                                      <p:tavLst>
                                        <p:tav tm="0">
                                          <p:val>
                                            <p:fltVal val="0"/>
                                          </p:val>
                                        </p:tav>
                                        <p:tav tm="100000">
                                          <p:val>
                                            <p:strVal val="#ppt_w"/>
                                          </p:val>
                                        </p:tav>
                                      </p:tavLst>
                                    </p:anim>
                                    <p:anim calcmode="lin" valueType="num">
                                      <p:cBhvr>
                                        <p:cTn id="105" dur="1250" fill="hold"/>
                                        <p:tgtEl>
                                          <p:spTgt spid="32"/>
                                        </p:tgtEl>
                                        <p:attrNameLst>
                                          <p:attrName>ppt_h</p:attrName>
                                        </p:attrNameLst>
                                      </p:cBhvr>
                                      <p:tavLst>
                                        <p:tav tm="0">
                                          <p:val>
                                            <p:fltVal val="0"/>
                                          </p:val>
                                        </p:tav>
                                        <p:tav tm="100000">
                                          <p:val>
                                            <p:strVal val="#ppt_h"/>
                                          </p:val>
                                        </p:tav>
                                      </p:tavLst>
                                    </p:anim>
                                    <p:animEffect transition="in" filter="fade">
                                      <p:cBhvr>
                                        <p:cTn id="106" dur="1250"/>
                                        <p:tgtEl>
                                          <p:spTgt spid="32"/>
                                        </p:tgtEl>
                                      </p:cBhvr>
                                    </p:animEffect>
                                  </p:childTnLst>
                                </p:cTn>
                              </p:par>
                            </p:childTnLst>
                          </p:cTn>
                        </p:par>
                        <p:par>
                          <p:cTn id="107" fill="hold">
                            <p:stCondLst>
                              <p:cond delay="31000"/>
                            </p:stCondLst>
                            <p:childTnLst>
                              <p:par>
                                <p:cTn id="108" presetID="53" presetClass="entr" presetSubtype="16" fill="hold" grpId="0" nodeType="afterEffect">
                                  <p:stCondLst>
                                    <p:cond delay="1000"/>
                                  </p:stCondLst>
                                  <p:childTnLst>
                                    <p:set>
                                      <p:cBhvr>
                                        <p:cTn id="109" dur="1" fill="hold">
                                          <p:stCondLst>
                                            <p:cond delay="0"/>
                                          </p:stCondLst>
                                        </p:cTn>
                                        <p:tgtEl>
                                          <p:spTgt spid="13"/>
                                        </p:tgtEl>
                                        <p:attrNameLst>
                                          <p:attrName>style.visibility</p:attrName>
                                        </p:attrNameLst>
                                      </p:cBhvr>
                                      <p:to>
                                        <p:strVal val="visible"/>
                                      </p:to>
                                    </p:set>
                                    <p:anim calcmode="lin" valueType="num">
                                      <p:cBhvr>
                                        <p:cTn id="110" dur="1250" fill="hold"/>
                                        <p:tgtEl>
                                          <p:spTgt spid="13"/>
                                        </p:tgtEl>
                                        <p:attrNameLst>
                                          <p:attrName>ppt_w</p:attrName>
                                        </p:attrNameLst>
                                      </p:cBhvr>
                                      <p:tavLst>
                                        <p:tav tm="0">
                                          <p:val>
                                            <p:fltVal val="0"/>
                                          </p:val>
                                        </p:tav>
                                        <p:tav tm="100000">
                                          <p:val>
                                            <p:strVal val="#ppt_w"/>
                                          </p:val>
                                        </p:tav>
                                      </p:tavLst>
                                    </p:anim>
                                    <p:anim calcmode="lin" valueType="num">
                                      <p:cBhvr>
                                        <p:cTn id="111" dur="1250" fill="hold"/>
                                        <p:tgtEl>
                                          <p:spTgt spid="13"/>
                                        </p:tgtEl>
                                        <p:attrNameLst>
                                          <p:attrName>ppt_h</p:attrName>
                                        </p:attrNameLst>
                                      </p:cBhvr>
                                      <p:tavLst>
                                        <p:tav tm="0">
                                          <p:val>
                                            <p:fltVal val="0"/>
                                          </p:val>
                                        </p:tav>
                                        <p:tav tm="100000">
                                          <p:val>
                                            <p:strVal val="#ppt_h"/>
                                          </p:val>
                                        </p:tav>
                                      </p:tavLst>
                                    </p:anim>
                                    <p:animEffect transition="in" filter="fade">
                                      <p:cBhvr>
                                        <p:cTn id="112" dur="1250"/>
                                        <p:tgtEl>
                                          <p:spTgt spid="13"/>
                                        </p:tgtEl>
                                      </p:cBhvr>
                                    </p:animEffect>
                                  </p:childTnLst>
                                </p:cTn>
                              </p:par>
                            </p:childTnLst>
                          </p:cTn>
                        </p:par>
                        <p:par>
                          <p:cTn id="113" fill="hold">
                            <p:stCondLst>
                              <p:cond delay="33250"/>
                            </p:stCondLst>
                            <p:childTnLst>
                              <p:par>
                                <p:cTn id="114" presetID="45" presetClass="entr" presetSubtype="0" fill="hold" grpId="0" nodeType="afterEffect">
                                  <p:stCondLst>
                                    <p:cond delay="2000"/>
                                  </p:stCondLst>
                                  <p:childTnLst>
                                    <p:set>
                                      <p:cBhvr>
                                        <p:cTn id="115" dur="1" fill="hold">
                                          <p:stCondLst>
                                            <p:cond delay="0"/>
                                          </p:stCondLst>
                                        </p:cTn>
                                        <p:tgtEl>
                                          <p:spTgt spid="14"/>
                                        </p:tgtEl>
                                        <p:attrNameLst>
                                          <p:attrName>style.visibility</p:attrName>
                                        </p:attrNameLst>
                                      </p:cBhvr>
                                      <p:to>
                                        <p:strVal val="visible"/>
                                      </p:to>
                                    </p:set>
                                    <p:animEffect transition="in" filter="fade">
                                      <p:cBhvr>
                                        <p:cTn id="116" dur="2250"/>
                                        <p:tgtEl>
                                          <p:spTgt spid="14"/>
                                        </p:tgtEl>
                                      </p:cBhvr>
                                    </p:animEffect>
                                    <p:anim calcmode="lin" valueType="num">
                                      <p:cBhvr>
                                        <p:cTn id="117" dur="2250" fill="hold"/>
                                        <p:tgtEl>
                                          <p:spTgt spid="14"/>
                                        </p:tgtEl>
                                        <p:attrNameLst>
                                          <p:attrName>ppt_w</p:attrName>
                                        </p:attrNameLst>
                                      </p:cBhvr>
                                      <p:tavLst>
                                        <p:tav tm="0" fmla="#ppt_w*sin(2.5*pi*$)">
                                          <p:val>
                                            <p:fltVal val="0"/>
                                          </p:val>
                                        </p:tav>
                                        <p:tav tm="100000">
                                          <p:val>
                                            <p:fltVal val="1"/>
                                          </p:val>
                                        </p:tav>
                                      </p:tavLst>
                                    </p:anim>
                                    <p:anim calcmode="lin" valueType="num">
                                      <p:cBhvr>
                                        <p:cTn id="118" dur="2250" fill="hold"/>
                                        <p:tgtEl>
                                          <p:spTgt spid="14"/>
                                        </p:tgtEl>
                                        <p:attrNameLst>
                                          <p:attrName>ppt_h</p:attrName>
                                        </p:attrNameLst>
                                      </p:cBhvr>
                                      <p:tavLst>
                                        <p:tav tm="0">
                                          <p:val>
                                            <p:strVal val="#ppt_h"/>
                                          </p:val>
                                        </p:tav>
                                        <p:tav tm="100000">
                                          <p:val>
                                            <p:strVal val="#ppt_h"/>
                                          </p:val>
                                        </p:tav>
                                      </p:tavLst>
                                    </p:anim>
                                  </p:childTnLst>
                                </p:cTn>
                              </p:par>
                            </p:childTnLst>
                          </p:cTn>
                        </p:par>
                        <p:par>
                          <p:cTn id="119" fill="hold">
                            <p:stCondLst>
                              <p:cond delay="37500"/>
                            </p:stCondLst>
                            <p:childTnLst>
                              <p:par>
                                <p:cTn id="120" presetID="53" presetClass="entr" presetSubtype="16" fill="hold" grpId="0" nodeType="afterEffect">
                                  <p:stCondLst>
                                    <p:cond delay="0"/>
                                  </p:stCondLst>
                                  <p:childTnLst>
                                    <p:set>
                                      <p:cBhvr>
                                        <p:cTn id="121" dur="1" fill="hold">
                                          <p:stCondLst>
                                            <p:cond delay="0"/>
                                          </p:stCondLst>
                                        </p:cTn>
                                        <p:tgtEl>
                                          <p:spTgt spid="17"/>
                                        </p:tgtEl>
                                        <p:attrNameLst>
                                          <p:attrName>style.visibility</p:attrName>
                                        </p:attrNameLst>
                                      </p:cBhvr>
                                      <p:to>
                                        <p:strVal val="visible"/>
                                      </p:to>
                                    </p:set>
                                    <p:anim calcmode="lin" valueType="num">
                                      <p:cBhvr>
                                        <p:cTn id="122" dur="1000" fill="hold"/>
                                        <p:tgtEl>
                                          <p:spTgt spid="17"/>
                                        </p:tgtEl>
                                        <p:attrNameLst>
                                          <p:attrName>ppt_w</p:attrName>
                                        </p:attrNameLst>
                                      </p:cBhvr>
                                      <p:tavLst>
                                        <p:tav tm="0">
                                          <p:val>
                                            <p:fltVal val="0"/>
                                          </p:val>
                                        </p:tav>
                                        <p:tav tm="100000">
                                          <p:val>
                                            <p:strVal val="#ppt_w"/>
                                          </p:val>
                                        </p:tav>
                                      </p:tavLst>
                                    </p:anim>
                                    <p:anim calcmode="lin" valueType="num">
                                      <p:cBhvr>
                                        <p:cTn id="123" dur="1000" fill="hold"/>
                                        <p:tgtEl>
                                          <p:spTgt spid="17"/>
                                        </p:tgtEl>
                                        <p:attrNameLst>
                                          <p:attrName>ppt_h</p:attrName>
                                        </p:attrNameLst>
                                      </p:cBhvr>
                                      <p:tavLst>
                                        <p:tav tm="0">
                                          <p:val>
                                            <p:fltVal val="0"/>
                                          </p:val>
                                        </p:tav>
                                        <p:tav tm="100000">
                                          <p:val>
                                            <p:strVal val="#ppt_h"/>
                                          </p:val>
                                        </p:tav>
                                      </p:tavLst>
                                    </p:anim>
                                    <p:animEffect transition="in" filter="fade">
                                      <p:cBhvr>
                                        <p:cTn id="124" dur="1000"/>
                                        <p:tgtEl>
                                          <p:spTgt spid="17"/>
                                        </p:tgtEl>
                                      </p:cBhvr>
                                    </p:animEffect>
                                  </p:childTnLst>
                                </p:cTn>
                              </p:par>
                            </p:childTnLst>
                          </p:cTn>
                        </p:par>
                        <p:par>
                          <p:cTn id="125" fill="hold">
                            <p:stCondLst>
                              <p:cond delay="38500"/>
                            </p:stCondLst>
                            <p:childTnLst>
                              <p:par>
                                <p:cTn id="126" presetID="1" presetClass="mediacall" presetSubtype="0" fill="hold" nodeType="afterEffect">
                                  <p:stCondLst>
                                    <p:cond delay="0"/>
                                  </p:stCondLst>
                                  <p:childTnLst>
                                    <p:cmd type="call" cmd="playFrom(0.0)">
                                      <p:cBhvr>
                                        <p:cTn id="127" dur="10642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8" fill="hold" display="0">
                  <p:stCondLst>
                    <p:cond delay="indefinite"/>
                  </p:stCondLst>
                  <p:endCondLst>
                    <p:cond evt="onStopAudio" delay="0">
                      <p:tgtEl>
                        <p:sldTgt/>
                      </p:tgtEl>
                    </p:cond>
                  </p:endCondLst>
                </p:cTn>
                <p:tgtEl>
                  <p:spTgt spid="34"/>
                </p:tgtEl>
              </p:cMediaNode>
            </p:audio>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22" grpId="0" animBg="1"/>
      <p:bldP spid="23" grpId="0" animBg="1"/>
      <p:bldP spid="24" grpId="0" animBg="1"/>
      <p:bldP spid="25" grpId="0" animBg="1"/>
      <p:bldP spid="27" grpId="0" animBg="1"/>
      <p:bldP spid="3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0F9A-6A79-C926-81D0-72C719BD008A}"/>
              </a:ext>
            </a:extLst>
          </p:cNvPr>
          <p:cNvSpPr>
            <a:spLocks noGrp="1"/>
          </p:cNvSpPr>
          <p:nvPr>
            <p:ph type="title"/>
          </p:nvPr>
        </p:nvSpPr>
        <p:spPr>
          <a:xfrm>
            <a:off x="1132839" y="116182"/>
            <a:ext cx="10515600" cy="936901"/>
          </a:xfrm>
        </p:spPr>
        <p:txBody>
          <a:bodyPr/>
          <a:lstStyle/>
          <a:p>
            <a:r>
              <a:rPr lang="en-US"/>
              <a:t>    </a:t>
            </a:r>
            <a:r>
              <a:rPr lang="en-US" sz="4000">
                <a:solidFill>
                  <a:schemeClr val="accent2"/>
                </a:solidFill>
              </a:rPr>
              <a:t>Offre de soins au CMPP</a:t>
            </a:r>
          </a:p>
          <a:p>
            <a:endParaRPr lang="en-US"/>
          </a:p>
        </p:txBody>
      </p:sp>
      <p:sp>
        <p:nvSpPr>
          <p:cNvPr id="3" name="Content Placeholder 2">
            <a:extLst>
              <a:ext uri="{FF2B5EF4-FFF2-40B4-BE49-F238E27FC236}">
                <a16:creationId xmlns:a16="http://schemas.microsoft.com/office/drawing/2014/main" id="{673EFDE9-E23D-5009-A1C2-E591AFF4D17C}"/>
              </a:ext>
            </a:extLst>
          </p:cNvPr>
          <p:cNvSpPr>
            <a:spLocks noGrp="1"/>
          </p:cNvSpPr>
          <p:nvPr>
            <p:ph idx="1"/>
          </p:nvPr>
        </p:nvSpPr>
        <p:spPr>
          <a:xfrm>
            <a:off x="1377564" y="1278886"/>
            <a:ext cx="10515600" cy="5232746"/>
          </a:xfrm>
        </p:spPr>
        <p:txBody>
          <a:bodyPr vert="horz" lIns="91440" tIns="45720" rIns="91440" bIns="45720" rtlCol="0" anchor="t">
            <a:normAutofit/>
          </a:bodyPr>
          <a:lstStyle/>
          <a:p>
            <a:pPr marL="0" indent="0">
              <a:buNone/>
            </a:pPr>
            <a:r>
              <a:rPr lang="en-US"/>
              <a:t>      </a:t>
            </a:r>
          </a:p>
          <a:p>
            <a:pPr marL="0" indent="0">
              <a:buNone/>
            </a:pPr>
            <a:endParaRPr lang="en-US"/>
          </a:p>
        </p:txBody>
      </p:sp>
      <p:sp>
        <p:nvSpPr>
          <p:cNvPr id="4" name="Rectangle: Rounded Corners 3">
            <a:extLst>
              <a:ext uri="{FF2B5EF4-FFF2-40B4-BE49-F238E27FC236}">
                <a16:creationId xmlns:a16="http://schemas.microsoft.com/office/drawing/2014/main" id="{C819C038-DC54-6FCB-B733-E90E925BB1B1}"/>
              </a:ext>
            </a:extLst>
          </p:cNvPr>
          <p:cNvSpPr/>
          <p:nvPr/>
        </p:nvSpPr>
        <p:spPr>
          <a:xfrm>
            <a:off x="344005" y="921949"/>
            <a:ext cx="4297681" cy="2070410"/>
          </a:xfrm>
          <a:prstGeom prst="roundRect">
            <a:avLst/>
          </a:prstGeom>
          <a:solidFill>
            <a:schemeClr val="accent1">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b="1"/>
              <a:t>Psychothérapie</a:t>
            </a:r>
            <a:r>
              <a:rPr lang="en-US" sz="2200"/>
              <a:t> :</a:t>
            </a:r>
            <a:endParaRPr lang="en-US">
              <a:solidFill>
                <a:schemeClr val="tx1">
                  <a:lumMod val="50000"/>
                  <a:lumOff val="50000"/>
                </a:schemeClr>
              </a:solidFill>
            </a:endParaRPr>
          </a:p>
          <a:p>
            <a:pPr algn="ctr"/>
            <a:r>
              <a:rPr lang="en-US" sz="2200"/>
              <a:t>Anne-Laure </a:t>
            </a:r>
            <a:r>
              <a:rPr lang="en-US" sz="2200" err="1"/>
              <a:t>Groboillot</a:t>
            </a:r>
            <a:r>
              <a:rPr lang="en-US" sz="2200"/>
              <a:t> </a:t>
            </a:r>
            <a:r>
              <a:rPr lang="en-US" sz="2200" err="1"/>
              <a:t>Desserme</a:t>
            </a:r>
            <a:r>
              <a:rPr lang="en-US" sz="2200"/>
              <a:t> (0.8 ETP) </a:t>
            </a:r>
          </a:p>
          <a:p>
            <a:pPr algn="ctr"/>
            <a:r>
              <a:rPr lang="en-US" sz="2200"/>
              <a:t>Salomé Erard (0.75 ETP) </a:t>
            </a:r>
            <a:endParaRPr lang="en-US"/>
          </a:p>
          <a:p>
            <a:pPr algn="ctr"/>
            <a:r>
              <a:rPr lang="en-US" sz="2200"/>
              <a:t>Estelle Louvet (0.5 ETP)</a:t>
            </a:r>
            <a:endParaRPr lang="en-US"/>
          </a:p>
          <a:p>
            <a:pPr algn="ctr"/>
            <a:r>
              <a:rPr lang="en-US" sz="2200"/>
              <a:t>Isabelle Lanier(0.75 ETP)</a:t>
            </a:r>
            <a:endParaRPr lang="en-US"/>
          </a:p>
        </p:txBody>
      </p:sp>
      <p:sp>
        <p:nvSpPr>
          <p:cNvPr id="5" name="Rectangle: Rounded Corners 4">
            <a:extLst>
              <a:ext uri="{FF2B5EF4-FFF2-40B4-BE49-F238E27FC236}">
                <a16:creationId xmlns:a16="http://schemas.microsoft.com/office/drawing/2014/main" id="{ED9835A7-115E-AF77-3E6D-67ED317B1860}"/>
              </a:ext>
            </a:extLst>
          </p:cNvPr>
          <p:cNvSpPr/>
          <p:nvPr/>
        </p:nvSpPr>
        <p:spPr>
          <a:xfrm>
            <a:off x="5790870" y="921949"/>
            <a:ext cx="4886961" cy="2274938"/>
          </a:xfrm>
          <a:prstGeom prst="roundRect">
            <a:avLst/>
          </a:prstGeom>
          <a:solidFill>
            <a:srgbClr val="9999FF"/>
          </a:solidFill>
        </p:spPr>
        <p:style>
          <a:lnRef idx="1">
            <a:schemeClr val="accent1"/>
          </a:lnRef>
          <a:fillRef idx="2">
            <a:schemeClr val="accent1"/>
          </a:fillRef>
          <a:effectRef idx="1">
            <a:schemeClr val="accent1"/>
          </a:effectRef>
          <a:fontRef idx="minor">
            <a:schemeClr val="dk1"/>
          </a:fontRef>
        </p:style>
        <p:txBody>
          <a:bodyPr rtlCol="0" anchor="ctr"/>
          <a:lstStyle/>
          <a:p>
            <a:pPr lvl="1">
              <a:lnSpc>
                <a:spcPct val="90000"/>
              </a:lnSpc>
              <a:spcBef>
                <a:spcPts val="500"/>
              </a:spcBef>
            </a:pPr>
            <a:r>
              <a:rPr lang="en-US" sz="2200" b="1" err="1"/>
              <a:t>Orthophonie</a:t>
            </a:r>
            <a:r>
              <a:rPr lang="en-US" sz="2200" b="1"/>
              <a:t> </a:t>
            </a:r>
            <a:r>
              <a:rPr lang="en-US" sz="2200"/>
              <a:t>: </a:t>
            </a:r>
            <a:endParaRPr lang="en-US"/>
          </a:p>
          <a:p>
            <a:pPr lvl="1">
              <a:lnSpc>
                <a:spcPct val="90000"/>
              </a:lnSpc>
              <a:spcBef>
                <a:spcPts val="500"/>
              </a:spcBef>
            </a:pPr>
            <a:r>
              <a:rPr lang="en-US" sz="2200"/>
              <a:t>Sophie Aubry (0.6 ETP)</a:t>
            </a:r>
          </a:p>
          <a:p>
            <a:pPr lvl="1">
              <a:lnSpc>
                <a:spcPct val="90000"/>
              </a:lnSpc>
              <a:spcBef>
                <a:spcPts val="500"/>
              </a:spcBef>
            </a:pPr>
            <a:r>
              <a:rPr lang="en-US" sz="2200"/>
              <a:t>Corinne Monnin(0.5 ETP) Sandrine </a:t>
            </a:r>
            <a:r>
              <a:rPr lang="en-US" sz="2200" err="1"/>
              <a:t>Sommier</a:t>
            </a:r>
            <a:r>
              <a:rPr lang="en-US" sz="2200"/>
              <a:t> (1 ETP)</a:t>
            </a:r>
          </a:p>
          <a:p>
            <a:pPr lvl="1">
              <a:lnSpc>
                <a:spcPct val="90000"/>
              </a:lnSpc>
              <a:spcBef>
                <a:spcPts val="500"/>
              </a:spcBef>
            </a:pPr>
            <a:r>
              <a:rPr lang="en-US" sz="2200"/>
              <a:t>Fanny </a:t>
            </a:r>
            <a:r>
              <a:rPr lang="en-US" sz="2200" err="1"/>
              <a:t>Jeannin</a:t>
            </a:r>
            <a:r>
              <a:rPr lang="en-US" sz="2200"/>
              <a:t>(0.5 ETP) Adriana Florin (0.5 ETP) </a:t>
            </a:r>
            <a:endParaRPr lang="en-US"/>
          </a:p>
        </p:txBody>
      </p:sp>
      <p:sp>
        <p:nvSpPr>
          <p:cNvPr id="6" name="Rectangle: Rounded Corners 5">
            <a:extLst>
              <a:ext uri="{FF2B5EF4-FFF2-40B4-BE49-F238E27FC236}">
                <a16:creationId xmlns:a16="http://schemas.microsoft.com/office/drawing/2014/main" id="{E68B45E2-00C0-4020-AFAD-6010D105EE67}"/>
              </a:ext>
            </a:extLst>
          </p:cNvPr>
          <p:cNvSpPr/>
          <p:nvPr/>
        </p:nvSpPr>
        <p:spPr>
          <a:xfrm>
            <a:off x="400405" y="3120722"/>
            <a:ext cx="4241281" cy="1179731"/>
          </a:xfrm>
          <a:prstGeom prst="roundRect">
            <a:avLst/>
          </a:prstGeom>
          <a:solidFill>
            <a:schemeClr val="bg2">
              <a:lumMod val="75000"/>
            </a:schemeClr>
          </a:solidFill>
        </p:spPr>
        <p:style>
          <a:lnRef idx="1">
            <a:schemeClr val="accent6"/>
          </a:lnRef>
          <a:fillRef idx="2">
            <a:schemeClr val="accent6"/>
          </a:fillRef>
          <a:effectRef idx="1">
            <a:schemeClr val="accent6"/>
          </a:effectRef>
          <a:fontRef idx="minor">
            <a:schemeClr val="dk1"/>
          </a:fontRef>
        </p:style>
        <p:txBody>
          <a:bodyPr rtlCol="0" anchor="ctr"/>
          <a:lstStyle/>
          <a:p>
            <a:pPr lvl="1">
              <a:lnSpc>
                <a:spcPct val="90000"/>
              </a:lnSpc>
              <a:spcBef>
                <a:spcPts val="500"/>
              </a:spcBef>
            </a:pPr>
            <a:r>
              <a:rPr lang="en-US" sz="2200" b="1"/>
              <a:t>Neuropsychologues </a:t>
            </a:r>
            <a:r>
              <a:rPr lang="en-US" sz="2200"/>
              <a:t>: </a:t>
            </a:r>
          </a:p>
          <a:p>
            <a:pPr lvl="1">
              <a:lnSpc>
                <a:spcPct val="90000"/>
              </a:lnSpc>
              <a:spcBef>
                <a:spcPts val="500"/>
              </a:spcBef>
            </a:pPr>
            <a:r>
              <a:rPr lang="en-US" sz="2200"/>
              <a:t>Océane Hody(0.75 ETP) Millie Moret (0.75 ETP)</a:t>
            </a:r>
            <a:endParaRPr lang="en-US"/>
          </a:p>
        </p:txBody>
      </p:sp>
      <p:sp>
        <p:nvSpPr>
          <p:cNvPr id="7" name="Rectangle: Rounded Corners 6">
            <a:extLst>
              <a:ext uri="{FF2B5EF4-FFF2-40B4-BE49-F238E27FC236}">
                <a16:creationId xmlns:a16="http://schemas.microsoft.com/office/drawing/2014/main" id="{50861FD6-60A5-6547-92E7-A58978F22C11}"/>
              </a:ext>
            </a:extLst>
          </p:cNvPr>
          <p:cNvSpPr/>
          <p:nvPr/>
        </p:nvSpPr>
        <p:spPr>
          <a:xfrm>
            <a:off x="5790871" y="3360013"/>
            <a:ext cx="4400163" cy="1179730"/>
          </a:xfrm>
          <a:prstGeom prst="roundRect">
            <a:avLst/>
          </a:prstGeom>
          <a:solidFill>
            <a:srgbClr val="F9D7FA"/>
          </a:solidFill>
        </p:spPr>
        <p:style>
          <a:lnRef idx="1">
            <a:schemeClr val="accent5"/>
          </a:lnRef>
          <a:fillRef idx="2">
            <a:schemeClr val="accent5"/>
          </a:fillRef>
          <a:effectRef idx="1">
            <a:schemeClr val="accent5"/>
          </a:effectRef>
          <a:fontRef idx="minor">
            <a:schemeClr val="dk1"/>
          </a:fontRef>
        </p:style>
        <p:txBody>
          <a:bodyPr rtlCol="0" anchor="ctr"/>
          <a:lstStyle/>
          <a:p>
            <a:r>
              <a:rPr lang="en-US" sz="2200">
                <a:solidFill>
                  <a:srgbClr val="000000"/>
                </a:solidFill>
              </a:rPr>
              <a:t>	</a:t>
            </a:r>
            <a:r>
              <a:rPr lang="en-US" sz="2200" b="1" err="1">
                <a:solidFill>
                  <a:srgbClr val="000000"/>
                </a:solidFill>
              </a:rPr>
              <a:t>Psychopédagogie</a:t>
            </a:r>
            <a:r>
              <a:rPr lang="en-US" sz="2200">
                <a:solidFill>
                  <a:srgbClr val="000000"/>
                </a:solidFill>
              </a:rPr>
              <a:t> : </a:t>
            </a:r>
            <a:endParaRPr lang="en-US"/>
          </a:p>
          <a:p>
            <a:r>
              <a:rPr lang="en-US" sz="2200">
                <a:solidFill>
                  <a:srgbClr val="000000"/>
                </a:solidFill>
              </a:rPr>
              <a:t>     Amal </a:t>
            </a:r>
            <a:r>
              <a:rPr lang="en-US" sz="2200" err="1">
                <a:solidFill>
                  <a:srgbClr val="000000"/>
                </a:solidFill>
              </a:rPr>
              <a:t>Tigmi</a:t>
            </a:r>
            <a:r>
              <a:rPr lang="en-US" sz="2200">
                <a:solidFill>
                  <a:srgbClr val="000000"/>
                </a:solidFill>
              </a:rPr>
              <a:t>(1 ETP) </a:t>
            </a:r>
            <a:endParaRPr lang="en-US">
              <a:solidFill>
                <a:srgbClr val="000000"/>
              </a:solidFill>
            </a:endParaRPr>
          </a:p>
          <a:p>
            <a:r>
              <a:rPr lang="en-US" sz="2200">
                <a:solidFill>
                  <a:srgbClr val="000000"/>
                </a:solidFill>
              </a:rPr>
              <a:t>     Rudy Faivre (0.8 ETP)</a:t>
            </a:r>
            <a:endParaRPr lang="en-US"/>
          </a:p>
          <a:p>
            <a:pPr algn="ctr"/>
            <a:r>
              <a:rPr lang="en-US"/>
              <a:t>        </a:t>
            </a:r>
          </a:p>
        </p:txBody>
      </p:sp>
      <p:sp>
        <p:nvSpPr>
          <p:cNvPr id="8" name="Rectangle: Rounded Corners 7">
            <a:extLst>
              <a:ext uri="{FF2B5EF4-FFF2-40B4-BE49-F238E27FC236}">
                <a16:creationId xmlns:a16="http://schemas.microsoft.com/office/drawing/2014/main" id="{1FEDD138-6AB1-349F-D13B-305C07E8DC34}"/>
              </a:ext>
            </a:extLst>
          </p:cNvPr>
          <p:cNvSpPr/>
          <p:nvPr/>
        </p:nvSpPr>
        <p:spPr>
          <a:xfrm>
            <a:off x="400405" y="4612919"/>
            <a:ext cx="3880490" cy="1179731"/>
          </a:xfrm>
          <a:prstGeom prst="roundRect">
            <a:avLst/>
          </a:prstGeom>
          <a:solidFill>
            <a:srgbClr val="F9D7FA"/>
          </a:solidFill>
        </p:spPr>
        <p:style>
          <a:lnRef idx="1">
            <a:schemeClr val="accent5"/>
          </a:lnRef>
          <a:fillRef idx="2">
            <a:schemeClr val="accent5"/>
          </a:fillRef>
          <a:effectRef idx="1">
            <a:schemeClr val="accent5"/>
          </a:effectRef>
          <a:fontRef idx="minor">
            <a:schemeClr val="dk1"/>
          </a:fontRef>
        </p:style>
        <p:txBody>
          <a:bodyPr rtlCol="0" anchor="ctr"/>
          <a:lstStyle/>
          <a:p>
            <a:pPr lvl="1">
              <a:lnSpc>
                <a:spcPct val="90000"/>
              </a:lnSpc>
              <a:spcBef>
                <a:spcPts val="500"/>
              </a:spcBef>
            </a:pPr>
            <a:r>
              <a:rPr lang="en-US" sz="2200" b="1"/>
              <a:t>Educatrice/</a:t>
            </a:r>
            <a:r>
              <a:rPr lang="en-US" sz="2200" b="1" err="1"/>
              <a:t>méthode</a:t>
            </a:r>
            <a:r>
              <a:rPr lang="en-US" sz="2200" b="1"/>
              <a:t> Montessori </a:t>
            </a:r>
          </a:p>
          <a:p>
            <a:pPr lvl="1">
              <a:lnSpc>
                <a:spcPct val="90000"/>
              </a:lnSpc>
              <a:spcBef>
                <a:spcPts val="500"/>
              </a:spcBef>
            </a:pPr>
            <a:r>
              <a:rPr lang="en-US" sz="2200"/>
              <a:t>Sahra Keller (0.5 ETP)</a:t>
            </a:r>
          </a:p>
        </p:txBody>
      </p:sp>
      <p:sp>
        <p:nvSpPr>
          <p:cNvPr id="9" name="Rectangle: Rounded Corners 8">
            <a:extLst>
              <a:ext uri="{FF2B5EF4-FFF2-40B4-BE49-F238E27FC236}">
                <a16:creationId xmlns:a16="http://schemas.microsoft.com/office/drawing/2014/main" id="{3A8FB9AC-A6BF-4E3E-E691-5FECCEB46764}"/>
              </a:ext>
            </a:extLst>
          </p:cNvPr>
          <p:cNvSpPr/>
          <p:nvPr/>
        </p:nvSpPr>
        <p:spPr>
          <a:xfrm>
            <a:off x="5790870" y="4722554"/>
            <a:ext cx="4400163" cy="151406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lvl="1">
              <a:lnSpc>
                <a:spcPct val="90000"/>
              </a:lnSpc>
              <a:spcBef>
                <a:spcPts val="500"/>
              </a:spcBef>
            </a:pPr>
            <a:r>
              <a:rPr lang="en-US" sz="2200" b="1" err="1">
                <a:solidFill>
                  <a:srgbClr val="000000"/>
                </a:solidFill>
              </a:rPr>
              <a:t>Psychomotricité</a:t>
            </a:r>
            <a:r>
              <a:rPr lang="en-US" sz="2200">
                <a:solidFill>
                  <a:srgbClr val="000000"/>
                </a:solidFill>
              </a:rPr>
              <a:t> </a:t>
            </a:r>
          </a:p>
          <a:p>
            <a:pPr lvl="1">
              <a:lnSpc>
                <a:spcPct val="90000"/>
              </a:lnSpc>
              <a:spcBef>
                <a:spcPts val="500"/>
              </a:spcBef>
            </a:pPr>
            <a:r>
              <a:rPr lang="en-US" sz="2200">
                <a:solidFill>
                  <a:srgbClr val="000000"/>
                </a:solidFill>
              </a:rPr>
              <a:t>Marie Claire </a:t>
            </a:r>
            <a:r>
              <a:rPr lang="en-US" sz="2200" err="1">
                <a:solidFill>
                  <a:srgbClr val="000000"/>
                </a:solidFill>
              </a:rPr>
              <a:t>Euvrard</a:t>
            </a:r>
            <a:r>
              <a:rPr lang="en-US" sz="2200">
                <a:solidFill>
                  <a:srgbClr val="000000"/>
                </a:solidFill>
              </a:rPr>
              <a:t> (1 ETP) Elsa Couturier (1 ETP)</a:t>
            </a:r>
          </a:p>
        </p:txBody>
      </p:sp>
      <p:sp>
        <p:nvSpPr>
          <p:cNvPr id="11" name="Nuage 10">
            <a:extLst>
              <a:ext uri="{FF2B5EF4-FFF2-40B4-BE49-F238E27FC236}">
                <a16:creationId xmlns:a16="http://schemas.microsoft.com/office/drawing/2014/main" id="{3D5F02B4-5ADD-9190-1C49-9343F35CDA2C}"/>
              </a:ext>
            </a:extLst>
          </p:cNvPr>
          <p:cNvSpPr/>
          <p:nvPr/>
        </p:nvSpPr>
        <p:spPr>
          <a:xfrm>
            <a:off x="4320692" y="1623063"/>
            <a:ext cx="1967947" cy="118519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Atelier conte</a:t>
            </a:r>
          </a:p>
        </p:txBody>
      </p:sp>
      <p:sp>
        <p:nvSpPr>
          <p:cNvPr id="14" name="Nuage 13">
            <a:extLst>
              <a:ext uri="{FF2B5EF4-FFF2-40B4-BE49-F238E27FC236}">
                <a16:creationId xmlns:a16="http://schemas.microsoft.com/office/drawing/2014/main" id="{D78F25EC-A203-1599-B70B-749D4F32C8A0}"/>
              </a:ext>
            </a:extLst>
          </p:cNvPr>
          <p:cNvSpPr/>
          <p:nvPr/>
        </p:nvSpPr>
        <p:spPr>
          <a:xfrm>
            <a:off x="9346515" y="3407605"/>
            <a:ext cx="2028647" cy="106927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Art-thérapie</a:t>
            </a:r>
          </a:p>
        </p:txBody>
      </p:sp>
      <p:sp>
        <p:nvSpPr>
          <p:cNvPr id="15" name="Nuage 14">
            <a:extLst>
              <a:ext uri="{FF2B5EF4-FFF2-40B4-BE49-F238E27FC236}">
                <a16:creationId xmlns:a16="http://schemas.microsoft.com/office/drawing/2014/main" id="{B847D28E-2D0F-B857-2A8B-BACF10728686}"/>
              </a:ext>
            </a:extLst>
          </p:cNvPr>
          <p:cNvSpPr/>
          <p:nvPr/>
        </p:nvSpPr>
        <p:spPr>
          <a:xfrm>
            <a:off x="3148097" y="5640821"/>
            <a:ext cx="2156569" cy="92858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Groupe Montessori</a:t>
            </a:r>
          </a:p>
        </p:txBody>
      </p:sp>
      <p:pic>
        <p:nvPicPr>
          <p:cNvPr id="10" name="Son enregistré">
            <a:hlinkClick r:id="" action="ppaction://media"/>
            <a:extLst>
              <a:ext uri="{FF2B5EF4-FFF2-40B4-BE49-F238E27FC236}">
                <a16:creationId xmlns:a16="http://schemas.microsoft.com/office/drawing/2014/main" id="{C66D4DE7-DA92-3FCB-E950-68431297D6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1481" y="6016062"/>
            <a:ext cx="487363" cy="487363"/>
          </a:xfrm>
          <a:prstGeom prst="rect">
            <a:avLst/>
          </a:prstGeom>
        </p:spPr>
      </p:pic>
    </p:spTree>
    <p:extLst>
      <p:ext uri="{BB962C8B-B14F-4D97-AF65-F5344CB8AC3E}">
        <p14:creationId xmlns:p14="http://schemas.microsoft.com/office/powerpoint/2010/main" val="290142203"/>
      </p:ext>
    </p:extLst>
  </p:cSld>
  <p:clrMapOvr>
    <a:masterClrMapping/>
  </p:clrMapOvr>
  <p:transition spd="slow" advClick="0" advTm="5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8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25204B-64E4-6A0F-9BF6-ACED2210032B}"/>
              </a:ext>
            </a:extLst>
          </p:cNvPr>
          <p:cNvSpPr>
            <a:spLocks noGrp="1"/>
          </p:cNvSpPr>
          <p:nvPr>
            <p:ph type="title"/>
          </p:nvPr>
        </p:nvSpPr>
        <p:spPr>
          <a:xfrm>
            <a:off x="1178779" y="218408"/>
            <a:ext cx="8596668" cy="931966"/>
          </a:xfrm>
        </p:spPr>
        <p:txBody>
          <a:bodyPr>
            <a:normAutofit/>
          </a:bodyPr>
          <a:lstStyle/>
          <a:p>
            <a:pPr algn="ctr"/>
            <a:r>
              <a:rPr lang="fr-FR" sz="4000">
                <a:solidFill>
                  <a:schemeClr val="accent2"/>
                </a:solidFill>
                <a:latin typeface="Trebuchet MS"/>
              </a:rPr>
              <a:t>Motifs de consultations </a:t>
            </a:r>
          </a:p>
        </p:txBody>
      </p:sp>
      <p:sp>
        <p:nvSpPr>
          <p:cNvPr id="4" name="Nuage 3">
            <a:extLst>
              <a:ext uri="{FF2B5EF4-FFF2-40B4-BE49-F238E27FC236}">
                <a16:creationId xmlns:a16="http://schemas.microsoft.com/office/drawing/2014/main" id="{FF4F6C01-E89F-CBFC-52B6-6B1867C0D67C}"/>
              </a:ext>
            </a:extLst>
          </p:cNvPr>
          <p:cNvSpPr/>
          <p:nvPr/>
        </p:nvSpPr>
        <p:spPr>
          <a:xfrm>
            <a:off x="182835" y="1633559"/>
            <a:ext cx="2853567" cy="1178271"/>
          </a:xfrm>
          <a:prstGeom prst="cloud">
            <a:avLst/>
          </a:prstGeom>
          <a:solidFill>
            <a:srgbClr val="F2A2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Difficultés de concentration</a:t>
            </a:r>
          </a:p>
        </p:txBody>
      </p:sp>
      <p:sp>
        <p:nvSpPr>
          <p:cNvPr id="5" name="Nuage 4">
            <a:extLst>
              <a:ext uri="{FF2B5EF4-FFF2-40B4-BE49-F238E27FC236}">
                <a16:creationId xmlns:a16="http://schemas.microsoft.com/office/drawing/2014/main" id="{99B3C669-894D-7641-17C5-1429CB9E0071}"/>
              </a:ext>
            </a:extLst>
          </p:cNvPr>
          <p:cNvSpPr/>
          <p:nvPr/>
        </p:nvSpPr>
        <p:spPr>
          <a:xfrm>
            <a:off x="3644028" y="1633558"/>
            <a:ext cx="2451972" cy="117827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Retard de langage</a:t>
            </a:r>
          </a:p>
        </p:txBody>
      </p:sp>
      <p:sp>
        <p:nvSpPr>
          <p:cNvPr id="6" name="Nuage 5">
            <a:extLst>
              <a:ext uri="{FF2B5EF4-FFF2-40B4-BE49-F238E27FC236}">
                <a16:creationId xmlns:a16="http://schemas.microsoft.com/office/drawing/2014/main" id="{0FB974D0-80C1-E5E1-33E4-6836EA4C75F2}"/>
              </a:ext>
            </a:extLst>
          </p:cNvPr>
          <p:cNvSpPr/>
          <p:nvPr/>
        </p:nvSpPr>
        <p:spPr>
          <a:xfrm>
            <a:off x="6777308" y="1633558"/>
            <a:ext cx="2842952" cy="1178272"/>
          </a:xfrm>
          <a:prstGeom prst="cloud">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a:t>Agitation</a:t>
            </a:r>
          </a:p>
        </p:txBody>
      </p:sp>
      <p:sp>
        <p:nvSpPr>
          <p:cNvPr id="7" name="Rectangle : coins arrondis 6">
            <a:extLst>
              <a:ext uri="{FF2B5EF4-FFF2-40B4-BE49-F238E27FC236}">
                <a16:creationId xmlns:a16="http://schemas.microsoft.com/office/drawing/2014/main" id="{8D2FC053-A706-852C-6975-4943CF39D883}"/>
              </a:ext>
            </a:extLst>
          </p:cNvPr>
          <p:cNvSpPr/>
          <p:nvPr/>
        </p:nvSpPr>
        <p:spPr>
          <a:xfrm>
            <a:off x="491199" y="2998838"/>
            <a:ext cx="8596668" cy="3640753"/>
          </a:xfrm>
          <a:prstGeom prst="round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lvl="1">
              <a:buNone/>
            </a:pPr>
            <a:r>
              <a:rPr lang="fr-FR" sz="2000"/>
              <a:t>	- des soucis d’alimentation, de sommeil, </a:t>
            </a:r>
          </a:p>
          <a:p>
            <a:pPr lvl="1">
              <a:buNone/>
            </a:pPr>
            <a:r>
              <a:rPr lang="fr-FR" sz="2000"/>
              <a:t>	- un retard de langage, </a:t>
            </a:r>
          </a:p>
          <a:p>
            <a:pPr lvl="1">
              <a:buNone/>
            </a:pPr>
            <a:r>
              <a:rPr lang="fr-FR" sz="2000"/>
              <a:t>	- des difficultés à écrire, à lire, à comprendre les consignes,</a:t>
            </a:r>
          </a:p>
          <a:p>
            <a:pPr lvl="1">
              <a:buNone/>
            </a:pPr>
            <a:r>
              <a:rPr lang="fr-FR" sz="2000"/>
              <a:t>	- un caractère opposant ou au contraire en retrait,  inhibition</a:t>
            </a:r>
          </a:p>
          <a:p>
            <a:pPr lvl="1">
              <a:buNone/>
            </a:pPr>
            <a:r>
              <a:rPr lang="fr-FR" sz="2000"/>
              <a:t>	- un mutisme sélectif , </a:t>
            </a:r>
          </a:p>
          <a:p>
            <a:pPr lvl="1">
              <a:buNone/>
            </a:pPr>
            <a:r>
              <a:rPr lang="fr-FR" sz="2000"/>
              <a:t>	- des difficultés à gérer les émotions, </a:t>
            </a:r>
          </a:p>
          <a:p>
            <a:pPr lvl="1">
              <a:buNone/>
            </a:pPr>
            <a:r>
              <a:rPr lang="fr-FR" sz="2000"/>
              <a:t>	- une hypersensibilité, un comportement atypique, </a:t>
            </a:r>
          </a:p>
          <a:p>
            <a:pPr lvl="1">
              <a:buNone/>
            </a:pPr>
            <a:r>
              <a:rPr lang="fr-FR" sz="2000"/>
              <a:t>	- une encoprésie, </a:t>
            </a:r>
          </a:p>
          <a:p>
            <a:pPr lvl="1">
              <a:buNone/>
            </a:pPr>
            <a:r>
              <a:rPr lang="fr-FR" sz="2000"/>
              <a:t>	- des gestes </a:t>
            </a:r>
            <a:r>
              <a:rPr lang="fr-FR" sz="2000" err="1"/>
              <a:t>autoagressifs</a:t>
            </a:r>
            <a:r>
              <a:rPr lang="fr-FR" sz="2000"/>
              <a:t> ou </a:t>
            </a:r>
            <a:r>
              <a:rPr lang="fr-FR" sz="2000" err="1"/>
              <a:t>hétéroagressifs</a:t>
            </a:r>
            <a:r>
              <a:rPr lang="fr-FR" sz="2000"/>
              <a:t>, </a:t>
            </a:r>
          </a:p>
          <a:p>
            <a:pPr lvl="1">
              <a:buNone/>
            </a:pPr>
            <a:r>
              <a:rPr lang="fr-FR" sz="2000"/>
              <a:t>	- une tristesse, des angoisses massives, une phobie scolaire ,…</a:t>
            </a:r>
          </a:p>
        </p:txBody>
      </p:sp>
      <p:pic>
        <p:nvPicPr>
          <p:cNvPr id="11" name="Son enregistré">
            <a:hlinkClick r:id="" action="ppaction://media"/>
            <a:extLst>
              <a:ext uri="{FF2B5EF4-FFF2-40B4-BE49-F238E27FC236}">
                <a16:creationId xmlns:a16="http://schemas.microsoft.com/office/drawing/2014/main" id="{4B5C3965-0857-C530-821D-94F2BF7548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69487" y="5689600"/>
            <a:ext cx="487363" cy="487363"/>
          </a:xfrm>
          <a:prstGeom prst="rect">
            <a:avLst/>
          </a:prstGeom>
        </p:spPr>
      </p:pic>
    </p:spTree>
    <p:extLst>
      <p:ext uri="{BB962C8B-B14F-4D97-AF65-F5344CB8AC3E}">
        <p14:creationId xmlns:p14="http://schemas.microsoft.com/office/powerpoint/2010/main" val="2762563787"/>
      </p:ext>
    </p:extLst>
  </p:cSld>
  <p:clrMapOvr>
    <a:masterClrMapping/>
  </p:clrMapOvr>
  <p:transition spd="slow" advClick="0" advTm="2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9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B1AAAC-BAF7-E1CC-C0FA-B9B24C2B2760}"/>
              </a:ext>
            </a:extLst>
          </p:cNvPr>
          <p:cNvSpPr>
            <a:spLocks noGrp="1"/>
          </p:cNvSpPr>
          <p:nvPr>
            <p:ph type="title"/>
          </p:nvPr>
        </p:nvSpPr>
        <p:spPr>
          <a:xfrm>
            <a:off x="838200" y="365125"/>
            <a:ext cx="10515600" cy="997331"/>
          </a:xfrm>
        </p:spPr>
        <p:txBody>
          <a:bodyPr>
            <a:normAutofit/>
          </a:bodyPr>
          <a:lstStyle/>
          <a:p>
            <a:pPr algn="ctr"/>
            <a:r>
              <a:rPr lang="fr-FR" sz="4000">
                <a:solidFill>
                  <a:schemeClr val="accent2"/>
                </a:solidFill>
              </a:rPr>
              <a:t>Intrication des étiologies</a:t>
            </a:r>
          </a:p>
        </p:txBody>
      </p:sp>
      <p:sp>
        <p:nvSpPr>
          <p:cNvPr id="3" name="Espace réservé du contenu 2">
            <a:extLst>
              <a:ext uri="{FF2B5EF4-FFF2-40B4-BE49-F238E27FC236}">
                <a16:creationId xmlns:a16="http://schemas.microsoft.com/office/drawing/2014/main" id="{9F4BAAEE-A751-82B6-8772-601D63DB58B9}"/>
              </a:ext>
            </a:extLst>
          </p:cNvPr>
          <p:cNvSpPr>
            <a:spLocks noGrp="1"/>
          </p:cNvSpPr>
          <p:nvPr>
            <p:ph idx="1"/>
          </p:nvPr>
        </p:nvSpPr>
        <p:spPr>
          <a:xfrm>
            <a:off x="63891" y="1995141"/>
            <a:ext cx="10515600" cy="4351338"/>
          </a:xfrm>
        </p:spPr>
        <p:txBody>
          <a:bodyPr>
            <a:normAutofit/>
          </a:bodyPr>
          <a:lstStyle/>
          <a:p>
            <a:pPr>
              <a:buNone/>
            </a:pPr>
            <a:r>
              <a:rPr lang="fr-FR"/>
              <a:t>			</a:t>
            </a:r>
          </a:p>
          <a:p>
            <a:pPr>
              <a:buNone/>
            </a:pPr>
            <a:endParaRPr lang="fr-FR"/>
          </a:p>
          <a:p>
            <a:pPr>
              <a:buNone/>
            </a:pPr>
            <a:endParaRPr lang="fr-FR"/>
          </a:p>
          <a:p>
            <a:pPr>
              <a:buNone/>
            </a:pPr>
            <a:endParaRPr lang="fr-FR"/>
          </a:p>
          <a:p>
            <a:pPr>
              <a:buNone/>
            </a:pPr>
            <a:endParaRPr lang="fr-FR"/>
          </a:p>
          <a:p>
            <a:pPr>
              <a:buNone/>
            </a:pPr>
            <a:r>
              <a:rPr lang="fr-FR"/>
              <a:t>							T					</a:t>
            </a:r>
          </a:p>
          <a:p>
            <a:pPr>
              <a:buNone/>
            </a:pPr>
            <a:r>
              <a:rPr lang="fr-FR"/>
              <a:t>								 </a:t>
            </a:r>
          </a:p>
          <a:p>
            <a:pPr>
              <a:buNone/>
            </a:pPr>
            <a:r>
              <a:rPr lang="fr-FR"/>
              <a:t>						</a:t>
            </a:r>
          </a:p>
        </p:txBody>
      </p:sp>
      <p:sp>
        <p:nvSpPr>
          <p:cNvPr id="4" name="Ellipse 3">
            <a:extLst>
              <a:ext uri="{FF2B5EF4-FFF2-40B4-BE49-F238E27FC236}">
                <a16:creationId xmlns:a16="http://schemas.microsoft.com/office/drawing/2014/main" id="{25A602AD-9B3B-2C65-9949-93F2F750C882}"/>
              </a:ext>
            </a:extLst>
          </p:cNvPr>
          <p:cNvSpPr/>
          <p:nvPr/>
        </p:nvSpPr>
        <p:spPr>
          <a:xfrm>
            <a:off x="104730" y="2189416"/>
            <a:ext cx="6094477" cy="3706497"/>
          </a:xfrm>
          <a:prstGeom prst="ellipse">
            <a:avLst/>
          </a:prstGeom>
          <a:solidFill>
            <a:schemeClr val="bg2">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fr-FR"/>
              <a:t>Troubles </a:t>
            </a:r>
          </a:p>
          <a:p>
            <a:pPr algn="ctr"/>
            <a:r>
              <a:rPr lang="fr-FR"/>
              <a:t>psychiques </a:t>
            </a:r>
          </a:p>
        </p:txBody>
      </p:sp>
      <p:sp>
        <p:nvSpPr>
          <p:cNvPr id="5" name="Ellipse 4">
            <a:extLst>
              <a:ext uri="{FF2B5EF4-FFF2-40B4-BE49-F238E27FC236}">
                <a16:creationId xmlns:a16="http://schemas.microsoft.com/office/drawing/2014/main" id="{73799B99-E0EA-599B-D976-AE5AF64B6250}"/>
              </a:ext>
            </a:extLst>
          </p:cNvPr>
          <p:cNvSpPr/>
          <p:nvPr/>
        </p:nvSpPr>
        <p:spPr>
          <a:xfrm>
            <a:off x="4343283" y="2250441"/>
            <a:ext cx="6236208" cy="3584448"/>
          </a:xfrm>
          <a:prstGeom prst="ellipse">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fr-FR"/>
              <a:t>Troubles du </a:t>
            </a:r>
          </a:p>
          <a:p>
            <a:pPr algn="ctr"/>
            <a:r>
              <a:rPr lang="fr-FR"/>
              <a:t>	neurodéveloppement</a:t>
            </a:r>
          </a:p>
        </p:txBody>
      </p:sp>
      <p:sp>
        <p:nvSpPr>
          <p:cNvPr id="6" name="Nuage 5">
            <a:extLst>
              <a:ext uri="{FF2B5EF4-FFF2-40B4-BE49-F238E27FC236}">
                <a16:creationId xmlns:a16="http://schemas.microsoft.com/office/drawing/2014/main" id="{5A89ECE7-8CEA-1868-7BD1-4C9D212790E1}"/>
              </a:ext>
            </a:extLst>
          </p:cNvPr>
          <p:cNvSpPr/>
          <p:nvPr/>
        </p:nvSpPr>
        <p:spPr>
          <a:xfrm>
            <a:off x="2926080" y="1234440"/>
            <a:ext cx="4462272" cy="1559188"/>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solidFill>
                  <a:schemeClr val="tx1"/>
                </a:solidFill>
              </a:rPr>
              <a:t>Difficultés d’apprentissages </a:t>
            </a:r>
          </a:p>
        </p:txBody>
      </p:sp>
      <p:sp>
        <p:nvSpPr>
          <p:cNvPr id="7" name="Rectangle : coins arrondis 6">
            <a:extLst>
              <a:ext uri="{FF2B5EF4-FFF2-40B4-BE49-F238E27FC236}">
                <a16:creationId xmlns:a16="http://schemas.microsoft.com/office/drawing/2014/main" id="{DB260004-3F51-0263-ED6E-5F0AF22D1CB5}"/>
              </a:ext>
            </a:extLst>
          </p:cNvPr>
          <p:cNvSpPr/>
          <p:nvPr/>
        </p:nvSpPr>
        <p:spPr>
          <a:xfrm>
            <a:off x="3748710" y="4675081"/>
            <a:ext cx="3013642" cy="3064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Troubles sensoriels</a:t>
            </a:r>
          </a:p>
        </p:txBody>
      </p:sp>
      <p:sp>
        <p:nvSpPr>
          <p:cNvPr id="8" name="Rectangle : coins arrondis 7">
            <a:extLst>
              <a:ext uri="{FF2B5EF4-FFF2-40B4-BE49-F238E27FC236}">
                <a16:creationId xmlns:a16="http://schemas.microsoft.com/office/drawing/2014/main" id="{A0FFA440-6BCF-4F0F-991B-D8E01C197345}"/>
              </a:ext>
            </a:extLst>
          </p:cNvPr>
          <p:cNvSpPr/>
          <p:nvPr/>
        </p:nvSpPr>
        <p:spPr>
          <a:xfrm>
            <a:off x="3780138" y="5202411"/>
            <a:ext cx="3013642" cy="2894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Troubles organiques</a:t>
            </a:r>
          </a:p>
        </p:txBody>
      </p:sp>
      <p:sp>
        <p:nvSpPr>
          <p:cNvPr id="9" name="Flowchart: Connector 8">
            <a:extLst>
              <a:ext uri="{FF2B5EF4-FFF2-40B4-BE49-F238E27FC236}">
                <a16:creationId xmlns:a16="http://schemas.microsoft.com/office/drawing/2014/main" id="{7B375EE3-7109-F06F-A377-FEDC98488191}"/>
              </a:ext>
            </a:extLst>
          </p:cNvPr>
          <p:cNvSpPr/>
          <p:nvPr/>
        </p:nvSpPr>
        <p:spPr>
          <a:xfrm>
            <a:off x="9117787" y="2716074"/>
            <a:ext cx="1079304" cy="1034756"/>
          </a:xfrm>
          <a:prstGeom prst="flowChartConnector">
            <a:avLst/>
          </a:prstGeom>
          <a:solidFill>
            <a:srgbClr val="F9D7FA"/>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t>TSLE</a:t>
            </a:r>
          </a:p>
        </p:txBody>
      </p:sp>
      <p:sp>
        <p:nvSpPr>
          <p:cNvPr id="10" name="Flowchart: Connector 9">
            <a:extLst>
              <a:ext uri="{FF2B5EF4-FFF2-40B4-BE49-F238E27FC236}">
                <a16:creationId xmlns:a16="http://schemas.microsoft.com/office/drawing/2014/main" id="{32F8A476-AB5D-12C8-52B3-6262927AC7A1}"/>
              </a:ext>
            </a:extLst>
          </p:cNvPr>
          <p:cNvSpPr/>
          <p:nvPr/>
        </p:nvSpPr>
        <p:spPr>
          <a:xfrm>
            <a:off x="8747029" y="4343017"/>
            <a:ext cx="1079304" cy="970587"/>
          </a:xfrm>
          <a:prstGeom prst="flowChartConnector">
            <a:avLst/>
          </a:prstGeom>
          <a:solidFill>
            <a:srgbClr val="F9D7FA"/>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t>TDL</a:t>
            </a:r>
          </a:p>
        </p:txBody>
      </p:sp>
      <p:sp>
        <p:nvSpPr>
          <p:cNvPr id="11" name="Flowchart: Connector 10">
            <a:extLst>
              <a:ext uri="{FF2B5EF4-FFF2-40B4-BE49-F238E27FC236}">
                <a16:creationId xmlns:a16="http://schemas.microsoft.com/office/drawing/2014/main" id="{3DA7BDCE-991D-E38F-85C6-5198F9E7C778}"/>
              </a:ext>
            </a:extLst>
          </p:cNvPr>
          <p:cNvSpPr/>
          <p:nvPr/>
        </p:nvSpPr>
        <p:spPr>
          <a:xfrm>
            <a:off x="6982434" y="4701760"/>
            <a:ext cx="1079304" cy="1034756"/>
          </a:xfrm>
          <a:prstGeom prst="flowChartConnector">
            <a:avLst/>
          </a:prstGeom>
          <a:solidFill>
            <a:srgbClr val="F9D7FA"/>
          </a:solidFill>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a:t>TDC</a:t>
            </a:r>
          </a:p>
        </p:txBody>
      </p:sp>
      <p:sp>
        <p:nvSpPr>
          <p:cNvPr id="13" name="Flowchart: Connector 12">
            <a:extLst>
              <a:ext uri="{FF2B5EF4-FFF2-40B4-BE49-F238E27FC236}">
                <a16:creationId xmlns:a16="http://schemas.microsoft.com/office/drawing/2014/main" id="{467DC1FE-BA88-C50E-FFC5-E24C711E0830}"/>
              </a:ext>
            </a:extLst>
          </p:cNvPr>
          <p:cNvSpPr/>
          <p:nvPr/>
        </p:nvSpPr>
        <p:spPr>
          <a:xfrm>
            <a:off x="5401476" y="2792636"/>
            <a:ext cx="1079304" cy="1034756"/>
          </a:xfrm>
          <a:prstGeom prst="flowChartConnector">
            <a:avLst/>
          </a:prstGeom>
          <a:solidFill>
            <a:srgbClr val="F9D7FA"/>
          </a:solidFill>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a:t>TSA</a:t>
            </a:r>
          </a:p>
        </p:txBody>
      </p:sp>
      <p:sp>
        <p:nvSpPr>
          <p:cNvPr id="14" name="Flowchart: Connector 13">
            <a:extLst>
              <a:ext uri="{FF2B5EF4-FFF2-40B4-BE49-F238E27FC236}">
                <a16:creationId xmlns:a16="http://schemas.microsoft.com/office/drawing/2014/main" id="{3CF5B91B-EED5-502C-62E1-BF92CC2BFD4E}"/>
              </a:ext>
            </a:extLst>
          </p:cNvPr>
          <p:cNvSpPr/>
          <p:nvPr/>
        </p:nvSpPr>
        <p:spPr>
          <a:xfrm>
            <a:off x="4389392" y="3572685"/>
            <a:ext cx="1079304" cy="1034756"/>
          </a:xfrm>
          <a:prstGeom prst="flowChartConnector">
            <a:avLst/>
          </a:prstGeom>
          <a:solidFill>
            <a:srgbClr val="F9D7FA"/>
          </a:solidFill>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a:t>DI</a:t>
            </a:r>
          </a:p>
        </p:txBody>
      </p:sp>
      <p:sp>
        <p:nvSpPr>
          <p:cNvPr id="15" name="Flowchart: Connector 14">
            <a:extLst>
              <a:ext uri="{FF2B5EF4-FFF2-40B4-BE49-F238E27FC236}">
                <a16:creationId xmlns:a16="http://schemas.microsoft.com/office/drawing/2014/main" id="{875D9BE0-FCB0-BCEE-3A01-BBE1EE8E230D}"/>
              </a:ext>
            </a:extLst>
          </p:cNvPr>
          <p:cNvSpPr/>
          <p:nvPr/>
        </p:nvSpPr>
        <p:spPr>
          <a:xfrm>
            <a:off x="7190438" y="2325437"/>
            <a:ext cx="1079304" cy="1034756"/>
          </a:xfrm>
          <a:prstGeom prst="flowChartConnector">
            <a:avLst/>
          </a:prstGeom>
          <a:solidFill>
            <a:srgbClr val="F9D7FA"/>
          </a:solidFill>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algn="ctr"/>
            <a:r>
              <a:rPr lang="en-US"/>
              <a:t>TDA/H</a:t>
            </a:r>
          </a:p>
        </p:txBody>
      </p:sp>
      <p:pic>
        <p:nvPicPr>
          <p:cNvPr id="21" name="essai deux">
            <a:hlinkClick r:id="" action="ppaction://media"/>
            <a:extLst>
              <a:ext uri="{FF2B5EF4-FFF2-40B4-BE49-F238E27FC236}">
                <a16:creationId xmlns:a16="http://schemas.microsoft.com/office/drawing/2014/main" id="{D13D1756-07AD-BAA1-62D3-6059CED7FF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9982" y="5373770"/>
            <a:ext cx="487363" cy="487363"/>
          </a:xfrm>
          <a:prstGeom prst="rect">
            <a:avLst/>
          </a:prstGeom>
        </p:spPr>
      </p:pic>
    </p:spTree>
    <p:extLst>
      <p:ext uri="{BB962C8B-B14F-4D97-AF65-F5344CB8AC3E}">
        <p14:creationId xmlns:p14="http://schemas.microsoft.com/office/powerpoint/2010/main" val="670374334"/>
      </p:ext>
    </p:extLst>
  </p:cSld>
  <p:clrMapOvr>
    <a:masterClrMapping/>
  </p:clrMapOvr>
  <p:transition spd="slow" advClick="0" advTm="9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isocèle 3">
            <a:extLst>
              <a:ext uri="{FF2B5EF4-FFF2-40B4-BE49-F238E27FC236}">
                <a16:creationId xmlns:a16="http://schemas.microsoft.com/office/drawing/2014/main" id="{DFF1B2CF-A7B2-01FC-4102-ED7069541701}"/>
              </a:ext>
            </a:extLst>
          </p:cNvPr>
          <p:cNvSpPr/>
          <p:nvPr/>
        </p:nvSpPr>
        <p:spPr>
          <a:xfrm>
            <a:off x="1456944" y="283464"/>
            <a:ext cx="8802624" cy="5792803"/>
          </a:xfrm>
          <a:prstGeom prst="triangle">
            <a:avLst>
              <a:gd name="adj" fmla="val 49055"/>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156082"/>
              </a:solidFill>
              <a:effectLst/>
              <a:uLnTx/>
              <a:uFillTx/>
              <a:latin typeface="Aptos" panose="02110004020202020204"/>
              <a:ea typeface="+mn-ea"/>
              <a:cs typeface="+mn-cs"/>
            </a:endParaRPr>
          </a:p>
        </p:txBody>
      </p:sp>
      <p:sp>
        <p:nvSpPr>
          <p:cNvPr id="5" name="Triangle isocèle 4">
            <a:extLst>
              <a:ext uri="{FF2B5EF4-FFF2-40B4-BE49-F238E27FC236}">
                <a16:creationId xmlns:a16="http://schemas.microsoft.com/office/drawing/2014/main" id="{B1404250-BB6D-680F-5A63-A49FADDE05B0}"/>
              </a:ext>
            </a:extLst>
          </p:cNvPr>
          <p:cNvSpPr/>
          <p:nvPr/>
        </p:nvSpPr>
        <p:spPr>
          <a:xfrm>
            <a:off x="3837432" y="283464"/>
            <a:ext cx="3934968" cy="2606040"/>
          </a:xfrm>
          <a:prstGeom prst="triangle">
            <a:avLst>
              <a:gd name="adj" fmla="val 49907"/>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Aptos" panose="02110004020202020204"/>
                <a:ea typeface="+mn-ea"/>
                <a:cs typeface="+mn-cs"/>
              </a:rPr>
              <a:t>Niveau 3 situation très complexe: CRTLA, centre génétique des maladies rares, centre DEFI, CRA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Rectangle 6">
            <a:extLst>
              <a:ext uri="{FF2B5EF4-FFF2-40B4-BE49-F238E27FC236}">
                <a16:creationId xmlns:a16="http://schemas.microsoft.com/office/drawing/2014/main" id="{C10F6624-A136-7D2C-AC2B-63B44D15FB1A}"/>
              </a:ext>
            </a:extLst>
          </p:cNvPr>
          <p:cNvSpPr/>
          <p:nvPr/>
        </p:nvSpPr>
        <p:spPr>
          <a:xfrm>
            <a:off x="3447288" y="3159470"/>
            <a:ext cx="4809744" cy="1152145"/>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Aptos" panose="02110004020202020204"/>
                <a:ea typeface="+mn-ea"/>
                <a:cs typeface="+mn-cs"/>
              </a:rPr>
              <a:t>Niveau 2, situation complexe : pédiatres spécialisés libéraux ou hospitaliers, professionnels libéraux, CAMSP, CMPP</a:t>
            </a:r>
          </a:p>
        </p:txBody>
      </p:sp>
      <p:sp>
        <p:nvSpPr>
          <p:cNvPr id="8" name="Rectangle 7">
            <a:extLst>
              <a:ext uri="{FF2B5EF4-FFF2-40B4-BE49-F238E27FC236}">
                <a16:creationId xmlns:a16="http://schemas.microsoft.com/office/drawing/2014/main" id="{4F7C7E23-CED2-3228-D690-C6B52D34814A}"/>
              </a:ext>
            </a:extLst>
          </p:cNvPr>
          <p:cNvSpPr/>
          <p:nvPr/>
        </p:nvSpPr>
        <p:spPr>
          <a:xfrm>
            <a:off x="2263140" y="4581581"/>
            <a:ext cx="7347204" cy="1494686"/>
          </a:xfrm>
          <a:prstGeom prst="rect">
            <a:avLst/>
          </a:prstGeom>
          <a:solidFill>
            <a:srgbClr val="F9D7FA"/>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black"/>
                </a:solidFill>
                <a:effectLst/>
                <a:uLnTx/>
                <a:uFillTx/>
                <a:latin typeface="Aptos" panose="02110004020202020204"/>
                <a:ea typeface="+mn-ea"/>
                <a:cs typeface="+mn-cs"/>
              </a:rPr>
              <a:t>Niveau 1, situation simple : diagnostic et prise en charge par des professionnels de proximité :  médecine libérale, paramédicaux libéraux, PMI, médecin scolaire</a:t>
            </a:r>
          </a:p>
        </p:txBody>
      </p:sp>
      <p:sp>
        <p:nvSpPr>
          <p:cNvPr id="10" name="Rectangle : coins arrondis 9">
            <a:extLst>
              <a:ext uri="{FF2B5EF4-FFF2-40B4-BE49-F238E27FC236}">
                <a16:creationId xmlns:a16="http://schemas.microsoft.com/office/drawing/2014/main" id="{738736E2-5640-A268-1619-779816E14BD4}"/>
              </a:ext>
            </a:extLst>
          </p:cNvPr>
          <p:cNvSpPr/>
          <p:nvPr/>
        </p:nvSpPr>
        <p:spPr>
          <a:xfrm>
            <a:off x="312065" y="2889504"/>
            <a:ext cx="2557272" cy="1899138"/>
          </a:xfrm>
          <a:prstGeom prst="roundRect">
            <a:avLst/>
          </a:prstGeom>
          <a:solidFill>
            <a:srgbClr val="7030A0"/>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Aptos" panose="02110004020202020204"/>
                <a:ea typeface="+mn-ea"/>
                <a:cs typeface="+mn-cs"/>
              </a:rPr>
              <a:t>PCO 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white"/>
                </a:solidFill>
                <a:effectLst/>
                <a:uLnTx/>
                <a:uFillTx/>
                <a:latin typeface="Aptos" panose="02110004020202020204"/>
                <a:ea typeface="+mn-ea"/>
                <a:cs typeface="+mn-cs"/>
              </a:rPr>
              <a:t>PCO 7/12</a:t>
            </a:r>
          </a:p>
        </p:txBody>
      </p:sp>
      <p:sp>
        <p:nvSpPr>
          <p:cNvPr id="11" name="ZoneTexte 10">
            <a:extLst>
              <a:ext uri="{FF2B5EF4-FFF2-40B4-BE49-F238E27FC236}">
                <a16:creationId xmlns:a16="http://schemas.microsoft.com/office/drawing/2014/main" id="{256D076F-462A-A679-5BE3-82FBF9149F8D}"/>
              </a:ext>
            </a:extLst>
          </p:cNvPr>
          <p:cNvSpPr txBox="1"/>
          <p:nvPr/>
        </p:nvSpPr>
        <p:spPr>
          <a:xfrm>
            <a:off x="7900416" y="432322"/>
            <a:ext cx="3602736"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a:ln>
                  <a:noFill/>
                </a:ln>
                <a:solidFill>
                  <a:schemeClr val="bg2">
                    <a:lumMod val="25000"/>
                  </a:schemeClr>
                </a:solidFill>
                <a:effectLst/>
                <a:uLnTx/>
                <a:uFillTx/>
                <a:latin typeface="Trebuchet MS" panose="020B0603020202020204" pitchFamily="34" charset="0"/>
              </a:rPr>
              <a:t>Organisation de la filière diagnostique des TND</a:t>
            </a:r>
          </a:p>
        </p:txBody>
      </p:sp>
      <p:pic>
        <p:nvPicPr>
          <p:cNvPr id="3" name="Son enregistré">
            <a:hlinkClick r:id="" action="ppaction://media"/>
            <a:extLst>
              <a:ext uri="{FF2B5EF4-FFF2-40B4-BE49-F238E27FC236}">
                <a16:creationId xmlns:a16="http://schemas.microsoft.com/office/drawing/2014/main" id="{ED8734CF-55BD-B831-0314-C338B069C4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80222" y="6076267"/>
            <a:ext cx="487363" cy="487363"/>
          </a:xfrm>
          <a:prstGeom prst="rect">
            <a:avLst/>
          </a:prstGeom>
        </p:spPr>
      </p:pic>
      <p:sp>
        <p:nvSpPr>
          <p:cNvPr id="2" name="Organigramme : Alternative 1">
            <a:extLst>
              <a:ext uri="{FF2B5EF4-FFF2-40B4-BE49-F238E27FC236}">
                <a16:creationId xmlns:a16="http://schemas.microsoft.com/office/drawing/2014/main" id="{83CA681F-F4F8-C971-4D7E-36FF7F9BD4A1}"/>
              </a:ext>
            </a:extLst>
          </p:cNvPr>
          <p:cNvSpPr/>
          <p:nvPr/>
        </p:nvSpPr>
        <p:spPr>
          <a:xfrm>
            <a:off x="388506" y="2125687"/>
            <a:ext cx="2480831" cy="613672"/>
          </a:xfrm>
          <a:prstGeom prst="flowChartAlternateProcess">
            <a:avLst/>
          </a:prstGeom>
          <a:solidFill>
            <a:srgbClr val="F20AEE"/>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fr-FR"/>
              <a:t>Antenne NFC PLURADYS</a:t>
            </a:r>
          </a:p>
        </p:txBody>
      </p:sp>
    </p:spTree>
    <p:extLst>
      <p:ext uri="{BB962C8B-B14F-4D97-AF65-F5344CB8AC3E}">
        <p14:creationId xmlns:p14="http://schemas.microsoft.com/office/powerpoint/2010/main" val="1587521272"/>
      </p:ext>
    </p:extLst>
  </p:cSld>
  <p:clrMapOvr>
    <a:masterClrMapping/>
  </p:clrMapOvr>
  <mc:AlternateContent xmlns:mc="http://schemas.openxmlformats.org/markup-compatibility/2006" xmlns:p14="http://schemas.microsoft.com/office/powerpoint/2010/main">
    <mc:Choice Requires="p14">
      <p:transition spd="slow" p14:dur="2000" advClick="0" advTm="71000"/>
    </mc:Choice>
    <mc:Fallback xmlns="">
      <p:transition spd="slow" advClick="0" advTm="7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EE7CE-91DE-01E3-33B5-125CCF4832C7}"/>
              </a:ext>
            </a:extLst>
          </p:cNvPr>
          <p:cNvSpPr>
            <a:spLocks noGrp="1"/>
          </p:cNvSpPr>
          <p:nvPr>
            <p:ph type="title"/>
          </p:nvPr>
        </p:nvSpPr>
        <p:spPr>
          <a:xfrm>
            <a:off x="471948" y="921229"/>
            <a:ext cx="9183329" cy="1585998"/>
          </a:xfrm>
        </p:spPr>
        <p:txBody>
          <a:bodyPr>
            <a:noAutofit/>
          </a:bodyPr>
          <a:lstStyle/>
          <a:p>
            <a:pPr algn="ctr"/>
            <a:r>
              <a:rPr lang="fr-FR">
                <a:solidFill>
                  <a:schemeClr val="accent2"/>
                </a:solidFill>
              </a:rPr>
              <a:t>La particularité du CMPP NFC, Belfort : </a:t>
            </a:r>
            <a:br>
              <a:rPr lang="fr-FR">
                <a:solidFill>
                  <a:schemeClr val="accent2"/>
                </a:solidFill>
              </a:rPr>
            </a:br>
            <a:r>
              <a:rPr lang="fr-FR">
                <a:solidFill>
                  <a:schemeClr val="accent2"/>
                </a:solidFill>
              </a:rPr>
              <a:t>Une direction partagée</a:t>
            </a:r>
          </a:p>
        </p:txBody>
      </p:sp>
      <p:sp>
        <p:nvSpPr>
          <p:cNvPr id="3" name="Espace réservé du texte 2">
            <a:extLst>
              <a:ext uri="{FF2B5EF4-FFF2-40B4-BE49-F238E27FC236}">
                <a16:creationId xmlns:a16="http://schemas.microsoft.com/office/drawing/2014/main" id="{2E26BF63-967F-CEBB-78AF-09E10485A434}"/>
              </a:ext>
            </a:extLst>
          </p:cNvPr>
          <p:cNvSpPr>
            <a:spLocks noGrp="1"/>
          </p:cNvSpPr>
          <p:nvPr>
            <p:ph type="body" idx="1"/>
          </p:nvPr>
        </p:nvSpPr>
        <p:spPr>
          <a:xfrm>
            <a:off x="1186973" y="3429000"/>
            <a:ext cx="3876639" cy="1958848"/>
          </a:xfrm>
          <a:ln w="57150">
            <a:solidFill>
              <a:schemeClr val="accent1"/>
            </a:solidFill>
          </a:ln>
        </p:spPr>
        <p:txBody>
          <a:bodyPr>
            <a:normAutofit fontScale="92500" lnSpcReduction="20000"/>
          </a:bodyPr>
          <a:lstStyle/>
          <a:p>
            <a:pPr algn="ctr"/>
            <a:endParaRPr lang="fr-FR" sz="2400"/>
          </a:p>
          <a:p>
            <a:pPr algn="ctr"/>
            <a:r>
              <a:rPr lang="fr-FR" sz="2400"/>
              <a:t>Une Co-directrice </a:t>
            </a:r>
          </a:p>
          <a:p>
            <a:pPr algn="ctr"/>
            <a:r>
              <a:rPr lang="fr-FR" sz="2400"/>
              <a:t>médicale </a:t>
            </a:r>
          </a:p>
          <a:p>
            <a:pPr algn="ctr"/>
            <a:endParaRPr lang="fr-FR" sz="2400"/>
          </a:p>
          <a:p>
            <a:pPr algn="ctr"/>
            <a:r>
              <a:rPr lang="fr-FR" sz="2400"/>
              <a:t>Dr Françoise DENIER</a:t>
            </a:r>
          </a:p>
        </p:txBody>
      </p:sp>
      <p:sp>
        <p:nvSpPr>
          <p:cNvPr id="4" name="Espace réservé du texte 2">
            <a:extLst>
              <a:ext uri="{FF2B5EF4-FFF2-40B4-BE49-F238E27FC236}">
                <a16:creationId xmlns:a16="http://schemas.microsoft.com/office/drawing/2014/main" id="{0BBD018A-B48B-5B8D-F749-E16ED191D11A}"/>
              </a:ext>
            </a:extLst>
          </p:cNvPr>
          <p:cNvSpPr txBox="1">
            <a:spLocks/>
          </p:cNvSpPr>
          <p:nvPr/>
        </p:nvSpPr>
        <p:spPr>
          <a:xfrm>
            <a:off x="829735" y="3581400"/>
            <a:ext cx="3462046" cy="1958848"/>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r>
              <a:rPr lang="fr-FR"/>
              <a:t> </a:t>
            </a:r>
          </a:p>
        </p:txBody>
      </p:sp>
      <p:sp>
        <p:nvSpPr>
          <p:cNvPr id="6" name="Rectangle 5">
            <a:extLst>
              <a:ext uri="{FF2B5EF4-FFF2-40B4-BE49-F238E27FC236}">
                <a16:creationId xmlns:a16="http://schemas.microsoft.com/office/drawing/2014/main" id="{25D9BB3A-70CF-40D8-440A-7C7175AABA1D}"/>
              </a:ext>
            </a:extLst>
          </p:cNvPr>
          <p:cNvSpPr/>
          <p:nvPr/>
        </p:nvSpPr>
        <p:spPr>
          <a:xfrm>
            <a:off x="5279924" y="3429000"/>
            <a:ext cx="4021392" cy="1958848"/>
          </a:xfrm>
          <a:prstGeom prst="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200">
              <a:solidFill>
                <a:schemeClr val="tx1">
                  <a:lumMod val="50000"/>
                  <a:lumOff val="50000"/>
                </a:schemeClr>
              </a:solidFill>
            </a:endParaRPr>
          </a:p>
          <a:p>
            <a:pPr algn="ctr"/>
            <a:r>
              <a:rPr lang="fr-FR" sz="2400">
                <a:solidFill>
                  <a:schemeClr val="tx1">
                    <a:lumMod val="50000"/>
                    <a:lumOff val="50000"/>
                  </a:schemeClr>
                </a:solidFill>
              </a:rPr>
              <a:t>Une Co-directrice </a:t>
            </a:r>
          </a:p>
          <a:p>
            <a:pPr algn="ctr"/>
            <a:r>
              <a:rPr lang="fr-FR" sz="2400">
                <a:solidFill>
                  <a:schemeClr val="tx1">
                    <a:lumMod val="50000"/>
                    <a:lumOff val="50000"/>
                  </a:schemeClr>
                </a:solidFill>
              </a:rPr>
              <a:t>de structure </a:t>
            </a:r>
          </a:p>
          <a:p>
            <a:pPr algn="ctr"/>
            <a:endParaRPr lang="fr-FR" sz="2400">
              <a:solidFill>
                <a:schemeClr val="tx1">
                  <a:lumMod val="50000"/>
                  <a:lumOff val="50000"/>
                </a:schemeClr>
              </a:solidFill>
            </a:endParaRPr>
          </a:p>
          <a:p>
            <a:pPr algn="ctr"/>
            <a:r>
              <a:rPr lang="fr-FR" sz="2400">
                <a:solidFill>
                  <a:schemeClr val="tx1">
                    <a:lumMod val="50000"/>
                    <a:lumOff val="50000"/>
                  </a:schemeClr>
                </a:solidFill>
              </a:rPr>
              <a:t>Anne-Claire DRUHET </a:t>
            </a:r>
          </a:p>
        </p:txBody>
      </p:sp>
    </p:spTree>
    <p:extLst>
      <p:ext uri="{BB962C8B-B14F-4D97-AF65-F5344CB8AC3E}">
        <p14:creationId xmlns:p14="http://schemas.microsoft.com/office/powerpoint/2010/main" val="1661006857"/>
      </p:ext>
    </p:extLst>
  </p:cSld>
  <p:clrMapOvr>
    <a:masterClrMapping/>
  </p:clrMapOvr>
  <p:transition spd="slow" advClick="0" advTm="4000">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B89E29-5CE7-738B-CD94-34A8A404AB80}"/>
              </a:ext>
            </a:extLst>
          </p:cNvPr>
          <p:cNvSpPr>
            <a:spLocks noGrp="1"/>
          </p:cNvSpPr>
          <p:nvPr>
            <p:ph type="title"/>
          </p:nvPr>
        </p:nvSpPr>
        <p:spPr>
          <a:xfrm>
            <a:off x="677334" y="609600"/>
            <a:ext cx="8596668" cy="865239"/>
          </a:xfrm>
        </p:spPr>
        <p:txBody>
          <a:bodyPr>
            <a:normAutofit/>
          </a:bodyPr>
          <a:lstStyle/>
          <a:p>
            <a:pPr algn="ctr"/>
            <a:r>
              <a:rPr lang="fr-FR" sz="4000">
                <a:solidFill>
                  <a:schemeClr val="accent2"/>
                </a:solidFill>
              </a:rPr>
              <a:t>Une institution, une éthique</a:t>
            </a:r>
          </a:p>
        </p:txBody>
      </p:sp>
      <p:sp>
        <p:nvSpPr>
          <p:cNvPr id="3" name="Espace réservé du contenu 2">
            <a:extLst>
              <a:ext uri="{FF2B5EF4-FFF2-40B4-BE49-F238E27FC236}">
                <a16:creationId xmlns:a16="http://schemas.microsoft.com/office/drawing/2014/main" id="{504C3485-E1BB-3A95-5224-221B41B0296E}"/>
              </a:ext>
            </a:extLst>
          </p:cNvPr>
          <p:cNvSpPr>
            <a:spLocks noGrp="1"/>
          </p:cNvSpPr>
          <p:nvPr>
            <p:ph idx="1"/>
          </p:nvPr>
        </p:nvSpPr>
        <p:spPr>
          <a:xfrm>
            <a:off x="838200" y="1825625"/>
            <a:ext cx="9849465" cy="4351338"/>
          </a:xfrm>
        </p:spPr>
        <p:txBody>
          <a:bodyPr>
            <a:normAutofit/>
          </a:bodyPr>
          <a:lstStyle/>
          <a:p>
            <a:r>
              <a:rPr lang="fr-FR" sz="2000"/>
              <a:t>Travail d’équipe plurisdisciplinaire.</a:t>
            </a:r>
          </a:p>
          <a:p>
            <a:r>
              <a:rPr lang="fr-FR" sz="2000"/>
              <a:t>Triangulation entre les parents les professionnels et les autres intervenants qui gravitent autour de l’enfant, l’intérêt de l’enfant étant au cœur de nos préoccupations. </a:t>
            </a:r>
          </a:p>
          <a:p>
            <a:r>
              <a:rPr lang="fr-FR" sz="2000"/>
              <a:t>Alliance thérapeutique nécessite l’absence de rupture tant dans le temps que dans les liens avec les professionnels. </a:t>
            </a:r>
          </a:p>
          <a:p>
            <a:r>
              <a:rPr lang="fr-FR" sz="2000"/>
              <a:t>Objectifs visés pour l’enfant : </a:t>
            </a:r>
          </a:p>
          <a:p>
            <a:pPr lvl="1"/>
            <a:r>
              <a:rPr lang="fr-FR" sz="2000"/>
              <a:t>L’aider à dépasser ses difficultés en s’appuyant sur ses forces,</a:t>
            </a:r>
          </a:p>
          <a:p>
            <a:pPr lvl="1"/>
            <a:r>
              <a:rPr lang="fr-FR" sz="2000"/>
              <a:t>Favoriser l’autonomie, l’estime de soi, </a:t>
            </a:r>
          </a:p>
          <a:p>
            <a:pPr lvl="1"/>
            <a:r>
              <a:rPr lang="fr-FR" sz="2000"/>
              <a:t>Apporter de la sérénité dans le passage de certaines étapes de sa vie. </a:t>
            </a:r>
          </a:p>
          <a:p>
            <a:pPr lvl="1"/>
            <a:endParaRPr lang="fr-FR"/>
          </a:p>
          <a:p>
            <a:pPr marL="457200" lvl="1" indent="0">
              <a:buNone/>
            </a:pPr>
            <a:endParaRPr lang="fr-FR"/>
          </a:p>
        </p:txBody>
      </p:sp>
      <p:pic>
        <p:nvPicPr>
          <p:cNvPr id="4" name="bis">
            <a:hlinkClick r:id="" action="ppaction://media"/>
            <a:extLst>
              <a:ext uri="{FF2B5EF4-FFF2-40B4-BE49-F238E27FC236}">
                <a16:creationId xmlns:a16="http://schemas.microsoft.com/office/drawing/2014/main" id="{544BB67D-CAB1-283B-6882-FEFD0DD28A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3562" y="5840028"/>
            <a:ext cx="487363" cy="487363"/>
          </a:xfrm>
          <a:prstGeom prst="rect">
            <a:avLst/>
          </a:prstGeom>
        </p:spPr>
      </p:pic>
    </p:spTree>
    <p:extLst>
      <p:ext uri="{BB962C8B-B14F-4D97-AF65-F5344CB8AC3E}">
        <p14:creationId xmlns:p14="http://schemas.microsoft.com/office/powerpoint/2010/main" val="1745189614"/>
      </p:ext>
    </p:extLst>
  </p:cSld>
  <p:clrMapOvr>
    <a:masterClrMapping/>
  </p:clrMapOvr>
  <p:transition spd="slow" advClick="0" advTm="7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FBA1EC-E001-4266-6961-4B3C0930D4A0}"/>
              </a:ext>
            </a:extLst>
          </p:cNvPr>
          <p:cNvSpPr>
            <a:spLocks noGrp="1"/>
          </p:cNvSpPr>
          <p:nvPr>
            <p:ph type="title"/>
          </p:nvPr>
        </p:nvSpPr>
        <p:spPr>
          <a:xfrm>
            <a:off x="838200" y="2370905"/>
            <a:ext cx="10515600" cy="1325563"/>
          </a:xfrm>
        </p:spPr>
        <p:txBody>
          <a:bodyPr/>
          <a:lstStyle/>
          <a:p>
            <a:r>
              <a:rPr lang="fr-FR">
                <a:solidFill>
                  <a:schemeClr val="accent2"/>
                </a:solidFill>
              </a:rPr>
              <a:t>ET LA SUITE DU DIAPORAMA … </a:t>
            </a:r>
            <a:br>
              <a:rPr lang="fr-FR"/>
            </a:br>
            <a:endParaRPr lang="fr-FR"/>
          </a:p>
        </p:txBody>
      </p:sp>
      <p:pic>
        <p:nvPicPr>
          <p:cNvPr id="3" name="Son enregistré">
            <a:hlinkClick r:id="" action="ppaction://media"/>
            <a:extLst>
              <a:ext uri="{FF2B5EF4-FFF2-40B4-BE49-F238E27FC236}">
                <a16:creationId xmlns:a16="http://schemas.microsoft.com/office/drawing/2014/main" id="{F4FAE74B-E453-144C-F106-9DF40B256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2183" y="5947390"/>
            <a:ext cx="487363" cy="487363"/>
          </a:xfrm>
          <a:prstGeom prst="rect">
            <a:avLst/>
          </a:prstGeom>
        </p:spPr>
      </p:pic>
    </p:spTree>
    <p:extLst>
      <p:ext uri="{BB962C8B-B14F-4D97-AF65-F5344CB8AC3E}">
        <p14:creationId xmlns:p14="http://schemas.microsoft.com/office/powerpoint/2010/main" val="2553940357"/>
      </p:ext>
    </p:extLst>
  </p:cSld>
  <p:clrMapOvr>
    <a:masterClrMapping/>
  </p:clrMapOvr>
  <p:transition spd="slow" advClick="0" advTm="21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EC72F-C19C-B342-2EC0-F14430ADE065}"/>
              </a:ext>
            </a:extLst>
          </p:cNvPr>
          <p:cNvSpPr>
            <a:spLocks noGrp="1"/>
          </p:cNvSpPr>
          <p:nvPr>
            <p:ph type="title"/>
          </p:nvPr>
        </p:nvSpPr>
        <p:spPr>
          <a:xfrm>
            <a:off x="677334" y="280087"/>
            <a:ext cx="8596668" cy="1011881"/>
          </a:xfrm>
        </p:spPr>
        <p:txBody>
          <a:bodyPr/>
          <a:lstStyle/>
          <a:p>
            <a:r>
              <a:rPr lang="fr-FR"/>
              <a:t>         Les secrétaires au CMPP</a:t>
            </a:r>
          </a:p>
        </p:txBody>
      </p:sp>
      <p:sp>
        <p:nvSpPr>
          <p:cNvPr id="3" name="Espace réservé du contenu 2">
            <a:extLst>
              <a:ext uri="{FF2B5EF4-FFF2-40B4-BE49-F238E27FC236}">
                <a16:creationId xmlns:a16="http://schemas.microsoft.com/office/drawing/2014/main" id="{AFEA6F81-9F21-3F58-100E-C7AF8EF1733A}"/>
              </a:ext>
            </a:extLst>
          </p:cNvPr>
          <p:cNvSpPr>
            <a:spLocks noGrp="1"/>
          </p:cNvSpPr>
          <p:nvPr>
            <p:ph sz="half" idx="1"/>
          </p:nvPr>
        </p:nvSpPr>
        <p:spPr>
          <a:xfrm>
            <a:off x="98056" y="1093569"/>
            <a:ext cx="4400277" cy="4766339"/>
          </a:xfrm>
        </p:spPr>
        <p:txBody>
          <a:bodyPr vert="horz" lIns="91440" tIns="45720" rIns="91440" bIns="45720" rtlCol="0" anchor="t">
            <a:noAutofit/>
          </a:bodyPr>
          <a:lstStyle/>
          <a:p>
            <a:r>
              <a:rPr lang="fr-FR" sz="2800"/>
              <a:t>Un secrétariat au cœur du fonctionnement du CMPP : </a:t>
            </a:r>
          </a:p>
          <a:p>
            <a:r>
              <a:rPr lang="fr-FR" sz="2800"/>
              <a:t>1 secrétaire médicale </a:t>
            </a:r>
          </a:p>
          <a:p>
            <a:r>
              <a:rPr lang="fr-FR" sz="2800"/>
              <a:t>1 assistante de direction en appui au soin </a:t>
            </a:r>
          </a:p>
          <a:p>
            <a:r>
              <a:rPr lang="fr-FR" sz="2800"/>
              <a:t>1 assistante de direction </a:t>
            </a:r>
          </a:p>
        </p:txBody>
      </p:sp>
      <p:sp>
        <p:nvSpPr>
          <p:cNvPr id="4" name="Espace réservé du contenu 3">
            <a:extLst>
              <a:ext uri="{FF2B5EF4-FFF2-40B4-BE49-F238E27FC236}">
                <a16:creationId xmlns:a16="http://schemas.microsoft.com/office/drawing/2014/main" id="{6C59BAD2-6767-7E26-AC87-A69D09AE967E}"/>
              </a:ext>
            </a:extLst>
          </p:cNvPr>
          <p:cNvSpPr>
            <a:spLocks noGrp="1"/>
          </p:cNvSpPr>
          <p:nvPr>
            <p:ph sz="half" idx="2"/>
          </p:nvPr>
        </p:nvSpPr>
        <p:spPr>
          <a:xfrm>
            <a:off x="4372722" y="998092"/>
            <a:ext cx="5026892" cy="4488308"/>
          </a:xfrm>
          <a:noFill/>
        </p:spPr>
        <p:txBody>
          <a:bodyPr vert="horz" lIns="91440" tIns="45720" rIns="91440" bIns="45720" rtlCol="0" anchor="t">
            <a:noAutofit/>
          </a:bodyPr>
          <a:lstStyle/>
          <a:p>
            <a:r>
              <a:rPr lang="fr-FR" sz="2800"/>
              <a:t>Accueil des demandes des familles </a:t>
            </a:r>
          </a:p>
          <a:p>
            <a:r>
              <a:rPr lang="fr-FR" sz="2800"/>
              <a:t>Articulation quotidienne du travail entre soignants, direction, familles et partenaires </a:t>
            </a:r>
          </a:p>
          <a:p>
            <a:r>
              <a:rPr lang="fr-FR" sz="2800"/>
              <a:t>Lien avec les partenaires </a:t>
            </a:r>
          </a:p>
          <a:p>
            <a:r>
              <a:rPr lang="fr-FR" sz="2800"/>
              <a:t>Coordination interne avec le siège</a:t>
            </a:r>
          </a:p>
          <a:p>
            <a:r>
              <a:rPr lang="fr-FR" sz="2800"/>
              <a:t>Coordination externe avec les fournisseurs et les organismes </a:t>
            </a:r>
          </a:p>
        </p:txBody>
      </p:sp>
    </p:spTree>
    <p:extLst>
      <p:ext uri="{BB962C8B-B14F-4D97-AF65-F5344CB8AC3E}">
        <p14:creationId xmlns:p14="http://schemas.microsoft.com/office/powerpoint/2010/main" val="176717085"/>
      </p:ext>
    </p:extLst>
  </p:cSld>
  <p:clrMapOvr>
    <a:masterClrMapping/>
  </p:clrMapOvr>
  <p:transition spd="slow" advClick="0" advTm="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5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0"/>
                            </p:stCondLst>
                            <p:childTnLst>
                              <p:par>
                                <p:cTn id="15" presetID="2" presetClass="entr" presetSubtype="4" fill="hold" grpId="0" nodeType="afterEffect">
                                  <p:stCondLst>
                                    <p:cond delay="5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7500"/>
                            </p:stCondLst>
                            <p:childTnLst>
                              <p:par>
                                <p:cTn id="20" presetID="2" presetClass="entr" presetSubtype="4" fill="hold" grpId="0" nodeType="afterEffect">
                                  <p:stCondLst>
                                    <p:cond delay="5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0"/>
                            </p:stCondLst>
                            <p:childTnLst>
                              <p:par>
                                <p:cTn id="25" presetID="2" presetClass="entr" presetSubtype="4" fill="hold" grpId="0" nodeType="afterEffect">
                                  <p:stCondLst>
                                    <p:cond delay="50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additive="base">
                                        <p:cTn id="27"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8" dur="1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2000"/>
                            </p:stCondLst>
                            <p:childTnLst>
                              <p:par>
                                <p:cTn id="30" presetID="2" presetClass="entr" presetSubtype="4" fill="hold" grpId="0" nodeType="afterEffect">
                                  <p:stCondLst>
                                    <p:cond delay="500"/>
                                  </p:stCondLst>
                                  <p:childTnLst>
                                    <p:set>
                                      <p:cBhvr>
                                        <p:cTn id="31" dur="1" fill="hold">
                                          <p:stCondLst>
                                            <p:cond delay="0"/>
                                          </p:stCondLst>
                                        </p:cTn>
                                        <p:tgtEl>
                                          <p:spTgt spid="4">
                                            <p:txEl>
                                              <p:pRg st="1" end="1"/>
                                            </p:txEl>
                                          </p:spTgt>
                                        </p:tgtEl>
                                        <p:attrNameLst>
                                          <p:attrName>style.visibility</p:attrName>
                                        </p:attrNameLst>
                                      </p:cBhvr>
                                      <p:to>
                                        <p:strVal val="visible"/>
                                      </p:to>
                                    </p:set>
                                    <p:anim calcmode="lin" valueType="num">
                                      <p:cBhvr additive="base">
                                        <p:cTn id="32"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3"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4000"/>
                            </p:stCondLst>
                            <p:childTnLst>
                              <p:par>
                                <p:cTn id="35" presetID="2" presetClass="entr" presetSubtype="4" fill="hold" grpId="0" nodeType="afterEffect">
                                  <p:stCondLst>
                                    <p:cond delay="50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1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6000"/>
                            </p:stCondLst>
                            <p:childTnLst>
                              <p:par>
                                <p:cTn id="40" presetID="2" presetClass="entr" presetSubtype="4" fill="hold" grpId="0" nodeType="afterEffect">
                                  <p:stCondLst>
                                    <p:cond delay="500"/>
                                  </p:stCondLst>
                                  <p:childTnLst>
                                    <p:set>
                                      <p:cBhvr>
                                        <p:cTn id="41" dur="1" fill="hold">
                                          <p:stCondLst>
                                            <p:cond delay="0"/>
                                          </p:stCondLst>
                                        </p:cTn>
                                        <p:tgtEl>
                                          <p:spTgt spid="4">
                                            <p:txEl>
                                              <p:pRg st="3" end="3"/>
                                            </p:txEl>
                                          </p:spTgt>
                                        </p:tgtEl>
                                        <p:attrNameLst>
                                          <p:attrName>style.visibility</p:attrName>
                                        </p:attrNameLst>
                                      </p:cBhvr>
                                      <p:to>
                                        <p:strVal val="visible"/>
                                      </p:to>
                                    </p:set>
                                    <p:anim calcmode="lin" valueType="num">
                                      <p:cBhvr additive="base">
                                        <p:cTn id="42"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3" dur="1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44" fill="hold">
                            <p:stCondLst>
                              <p:cond delay="18000"/>
                            </p:stCondLst>
                            <p:childTnLst>
                              <p:par>
                                <p:cTn id="45" presetID="2" presetClass="entr" presetSubtype="4" fill="hold" grpId="0" nodeType="afterEffect">
                                  <p:stCondLst>
                                    <p:cond delay="500"/>
                                  </p:stCondLst>
                                  <p:childTnLst>
                                    <p:set>
                                      <p:cBhvr>
                                        <p:cTn id="46" dur="1" fill="hold">
                                          <p:stCondLst>
                                            <p:cond delay="0"/>
                                          </p:stCondLst>
                                        </p:cTn>
                                        <p:tgtEl>
                                          <p:spTgt spid="4">
                                            <p:txEl>
                                              <p:pRg st="4" end="4"/>
                                            </p:txEl>
                                          </p:spTgt>
                                        </p:tgtEl>
                                        <p:attrNameLst>
                                          <p:attrName>style.visibility</p:attrName>
                                        </p:attrNameLst>
                                      </p:cBhvr>
                                      <p:to>
                                        <p:strVal val="visible"/>
                                      </p:to>
                                    </p:set>
                                    <p:anim calcmode="lin" valueType="num">
                                      <p:cBhvr additive="base">
                                        <p:cTn id="47"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8"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F2B4773-3207-44CC-B7AC-892B704982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2B8267CA-A7A5-4E11-9D92-4EAC3DD3E8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E83D61B5-C6B4-4A4B-85AD-FEE7A54912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A0B67FE4-688F-4497-8BFD-157613A69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ectangle 25">
              <a:extLst>
                <a:ext uri="{FF2B5EF4-FFF2-40B4-BE49-F238E27FC236}">
                  <a16:creationId xmlns:a16="http://schemas.microsoft.com/office/drawing/2014/main" id="{3BF5BE1A-9BAC-4581-A82B-FD8FE3159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Isosceles Triangle 15">
              <a:extLst>
                <a:ext uri="{FF2B5EF4-FFF2-40B4-BE49-F238E27FC236}">
                  <a16:creationId xmlns:a16="http://schemas.microsoft.com/office/drawing/2014/main" id="{971E5644-6772-414A-8199-E30BFB02A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ectangle 27">
              <a:extLst>
                <a:ext uri="{FF2B5EF4-FFF2-40B4-BE49-F238E27FC236}">
                  <a16:creationId xmlns:a16="http://schemas.microsoft.com/office/drawing/2014/main" id="{E8246D50-BB0C-408E-93FD-7B8D63A7F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28">
              <a:extLst>
                <a:ext uri="{FF2B5EF4-FFF2-40B4-BE49-F238E27FC236}">
                  <a16:creationId xmlns:a16="http://schemas.microsoft.com/office/drawing/2014/main" id="{AFBC5D22-68C1-44FB-8181-CB84ECAA8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 name="Rectangle 29">
              <a:extLst>
                <a:ext uri="{FF2B5EF4-FFF2-40B4-BE49-F238E27FC236}">
                  <a16:creationId xmlns:a16="http://schemas.microsoft.com/office/drawing/2014/main" id="{FB6D0FCE-FBDB-4655-A1A7-640B1E86B5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BC8157DF-FD90-4AD6-B803-3AC0ACD8E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1" name="Isosceles Triangle 20">
              <a:extLst>
                <a:ext uri="{FF2B5EF4-FFF2-40B4-BE49-F238E27FC236}">
                  <a16:creationId xmlns:a16="http://schemas.microsoft.com/office/drawing/2014/main" id="{3548B067-9D63-4D21-92EF-CBC9E6338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re 1">
            <a:extLst>
              <a:ext uri="{FF2B5EF4-FFF2-40B4-BE49-F238E27FC236}">
                <a16:creationId xmlns:a16="http://schemas.microsoft.com/office/drawing/2014/main" id="{0E040D5C-18AF-444A-0D02-1FE28C01296A}"/>
              </a:ext>
            </a:extLst>
          </p:cNvPr>
          <p:cNvSpPr>
            <a:spLocks noGrp="1"/>
          </p:cNvSpPr>
          <p:nvPr>
            <p:ph type="ctrTitle"/>
          </p:nvPr>
        </p:nvSpPr>
        <p:spPr>
          <a:xfrm>
            <a:off x="-161925" y="838199"/>
            <a:ext cx="6598697" cy="1826307"/>
          </a:xfrm>
        </p:spPr>
        <p:txBody>
          <a:bodyPr vert="horz" lIns="91440" tIns="45720" rIns="91440" bIns="45720" rtlCol="0" anchor="ctr">
            <a:noAutofit/>
          </a:bodyPr>
          <a:lstStyle/>
          <a:p>
            <a:pPr algn="l">
              <a:lnSpc>
                <a:spcPct val="90000"/>
              </a:lnSpc>
            </a:pPr>
            <a:br>
              <a:rPr lang="en-US" sz="3200" b="1">
                <a:solidFill>
                  <a:schemeClr val="bg1"/>
                </a:solidFill>
                <a:effectLst/>
              </a:rPr>
            </a:br>
            <a:r>
              <a:rPr lang="en-US" sz="3600" b="1">
                <a:solidFill>
                  <a:schemeClr val="bg1"/>
                </a:solidFill>
                <a:effectLst/>
              </a:rPr>
              <a:t> </a:t>
            </a:r>
            <a:r>
              <a:rPr lang="en-US" sz="4400" b="1" err="1">
                <a:solidFill>
                  <a:schemeClr val="bg1"/>
                </a:solidFill>
                <a:effectLst/>
              </a:rPr>
              <a:t>Psychologue</a:t>
            </a:r>
            <a:r>
              <a:rPr lang="en-US" sz="4400" b="1">
                <a:solidFill>
                  <a:schemeClr val="bg1"/>
                </a:solidFill>
                <a:effectLst/>
              </a:rPr>
              <a:t> </a:t>
            </a:r>
            <a:r>
              <a:rPr lang="en-US" sz="4400" b="1" err="1">
                <a:solidFill>
                  <a:schemeClr val="bg1"/>
                </a:solidFill>
                <a:effectLst/>
              </a:rPr>
              <a:t>clinicien</a:t>
            </a:r>
            <a:r>
              <a:rPr lang="en-US" sz="4400" b="1">
                <a:solidFill>
                  <a:schemeClr val="bg1"/>
                </a:solidFill>
                <a:effectLst/>
              </a:rPr>
              <a:t>,         	</a:t>
            </a:r>
            <a:br>
              <a:rPr lang="en-US" sz="4400" b="1">
                <a:solidFill>
                  <a:schemeClr val="bg1"/>
                </a:solidFill>
                <a:effectLst/>
              </a:rPr>
            </a:br>
            <a:r>
              <a:rPr lang="en-US" sz="4400" b="1">
                <a:solidFill>
                  <a:schemeClr val="bg1"/>
                </a:solidFill>
                <a:effectLst/>
              </a:rPr>
              <a:t> </a:t>
            </a:r>
            <a:r>
              <a:rPr lang="en-US" sz="4400" b="1" err="1">
                <a:solidFill>
                  <a:schemeClr val="bg1"/>
                </a:solidFill>
                <a:effectLst/>
              </a:rPr>
              <a:t>psychothérapeute</a:t>
            </a:r>
            <a:r>
              <a:rPr lang="en-US" sz="4400" b="1">
                <a:solidFill>
                  <a:schemeClr val="bg1"/>
                </a:solidFill>
                <a:effectLst/>
              </a:rPr>
              <a:t> </a:t>
            </a:r>
            <a:br>
              <a:rPr lang="en-US" sz="4000" b="1">
                <a:solidFill>
                  <a:schemeClr val="bg1"/>
                </a:solidFill>
                <a:effectLst/>
              </a:rPr>
            </a:br>
            <a:br>
              <a:rPr lang="en-US" sz="3600" b="1">
                <a:solidFill>
                  <a:schemeClr val="bg1"/>
                </a:solidFill>
              </a:rPr>
            </a:br>
            <a:r>
              <a:rPr lang="en-US" sz="3600" b="1">
                <a:solidFill>
                  <a:schemeClr val="bg1"/>
                </a:solidFill>
              </a:rPr>
              <a:t>      </a:t>
            </a:r>
            <a:r>
              <a:rPr lang="en-US" sz="3600" b="1" err="1">
                <a:solidFill>
                  <a:schemeClr val="bg1"/>
                </a:solidFill>
                <a:effectLst/>
              </a:rPr>
              <a:t>en</a:t>
            </a:r>
            <a:r>
              <a:rPr lang="en-US" sz="3600" b="1">
                <a:solidFill>
                  <a:schemeClr val="bg1"/>
                </a:solidFill>
                <a:effectLst/>
              </a:rPr>
              <a:t> CMPP </a:t>
            </a:r>
            <a:br>
              <a:rPr lang="en-US" sz="3200" b="1">
                <a:solidFill>
                  <a:schemeClr val="bg1"/>
                </a:solidFill>
                <a:effectLst/>
              </a:rPr>
            </a:br>
            <a:br>
              <a:rPr lang="en-US" sz="3200" b="1">
                <a:solidFill>
                  <a:schemeClr val="bg1"/>
                </a:solidFill>
                <a:effectLst/>
              </a:rPr>
            </a:br>
            <a:r>
              <a:rPr lang="en-US" sz="3200" b="1">
                <a:solidFill>
                  <a:schemeClr val="bg1"/>
                </a:solidFill>
                <a:effectLst/>
              </a:rPr>
              <a:t> un travail à </a:t>
            </a:r>
            <a:r>
              <a:rPr lang="en-US" sz="3200" b="1" err="1">
                <a:solidFill>
                  <a:schemeClr val="bg1"/>
                </a:solidFill>
                <a:effectLst/>
              </a:rPr>
              <a:t>plusieurs</a:t>
            </a:r>
            <a:r>
              <a:rPr lang="en-US" sz="3200" b="1">
                <a:solidFill>
                  <a:schemeClr val="bg1"/>
                </a:solidFill>
                <a:effectLst/>
              </a:rPr>
              <a:t> voix</a:t>
            </a:r>
            <a:endParaRPr lang="en-US" sz="3200">
              <a:solidFill>
                <a:schemeClr val="bg1"/>
              </a:solidFill>
            </a:endParaRPr>
          </a:p>
        </p:txBody>
      </p:sp>
      <p:sp>
        <p:nvSpPr>
          <p:cNvPr id="3" name="Sous-titre 2">
            <a:extLst>
              <a:ext uri="{FF2B5EF4-FFF2-40B4-BE49-F238E27FC236}">
                <a16:creationId xmlns:a16="http://schemas.microsoft.com/office/drawing/2014/main" id="{1345E512-3F35-70D0-D061-B172B941CA0F}"/>
              </a:ext>
            </a:extLst>
          </p:cNvPr>
          <p:cNvSpPr>
            <a:spLocks noGrp="1"/>
          </p:cNvSpPr>
          <p:nvPr>
            <p:ph type="subTitle" idx="1"/>
          </p:nvPr>
        </p:nvSpPr>
        <p:spPr>
          <a:xfrm>
            <a:off x="278200" y="4452145"/>
            <a:ext cx="4378752" cy="3110597"/>
          </a:xfrm>
        </p:spPr>
        <p:txBody>
          <a:bodyPr vert="horz" lIns="91440" tIns="45720" rIns="91440" bIns="45720" rtlCol="0">
            <a:normAutofit/>
          </a:bodyPr>
          <a:lstStyle/>
          <a:p>
            <a:pPr algn="l"/>
            <a:r>
              <a:rPr lang="en-US" sz="4000">
                <a:solidFill>
                  <a:schemeClr val="bg1"/>
                </a:solidFill>
                <a:effectLst/>
              </a:rPr>
              <a:t>Pas sans la parole, </a:t>
            </a:r>
          </a:p>
          <a:p>
            <a:pPr algn="l"/>
            <a:endParaRPr lang="en-US">
              <a:solidFill>
                <a:schemeClr val="bg1"/>
              </a:solidFill>
            </a:endParaRPr>
          </a:p>
          <a:p>
            <a:pPr algn="l"/>
            <a:r>
              <a:rPr lang="en-US" sz="4000" err="1">
                <a:solidFill>
                  <a:schemeClr val="bg1"/>
                </a:solidFill>
                <a:effectLst/>
              </a:rPr>
              <a:t>ni</a:t>
            </a:r>
            <a:r>
              <a:rPr lang="en-US" sz="4000">
                <a:solidFill>
                  <a:schemeClr val="bg1"/>
                </a:solidFill>
                <a:effectLst/>
              </a:rPr>
              <a:t> le </a:t>
            </a:r>
            <a:r>
              <a:rPr lang="en-US" sz="4000" err="1">
                <a:solidFill>
                  <a:schemeClr val="bg1"/>
                </a:solidFill>
                <a:effectLst/>
              </a:rPr>
              <a:t>transfert</a:t>
            </a:r>
            <a:r>
              <a:rPr lang="en-US" sz="4000">
                <a:solidFill>
                  <a:schemeClr val="bg1"/>
                </a:solidFill>
                <a:effectLst/>
              </a:rPr>
              <a:t>.</a:t>
            </a:r>
          </a:p>
          <a:p>
            <a:pPr algn="l">
              <a:buFont typeface="Wingdings 3" charset="2"/>
              <a:buChar char=""/>
            </a:pPr>
            <a:endParaRPr lang="en-US">
              <a:solidFill>
                <a:schemeClr val="bg1"/>
              </a:solidFill>
              <a:effectLst/>
            </a:endParaRPr>
          </a:p>
          <a:p>
            <a:pPr algn="l">
              <a:buFont typeface="Wingdings 3" charset="2"/>
              <a:buChar char=""/>
            </a:pPr>
            <a:endParaRPr lang="en-US">
              <a:solidFill>
                <a:schemeClr val="bg1"/>
              </a:solidFill>
            </a:endParaRPr>
          </a:p>
        </p:txBody>
      </p:sp>
      <p:pic>
        <p:nvPicPr>
          <p:cNvPr id="6" name="Image 5" descr="Une image contenant fenêtre, nuage, rideau, intérieur&#10;&#10;Le contenu généré par l’IA peut être incorrect.">
            <a:extLst>
              <a:ext uri="{FF2B5EF4-FFF2-40B4-BE49-F238E27FC236}">
                <a16:creationId xmlns:a16="http://schemas.microsoft.com/office/drawing/2014/main" id="{4F2717C0-F582-D96A-36D5-167BBF87FB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5390" y="125546"/>
            <a:ext cx="5271875" cy="6610502"/>
          </a:xfrm>
          <a:prstGeom prst="rect">
            <a:avLst/>
          </a:prstGeom>
        </p:spPr>
      </p:pic>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09645663"/>
      </p:ext>
    </p:extLst>
  </p:cSld>
  <p:clrMapOvr>
    <a:masterClrMapping/>
  </p:clrMapOvr>
  <p:transition spd="slow" advClick="0" advTm="6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2499"/>
                                          </p:stCondLst>
                                        </p:cTn>
                                        <p:tgtEl>
                                          <p:spTgt spid="2"/>
                                        </p:tgtEl>
                                        <p:attrNameLst>
                                          <p:attrName>style.visibility</p:attrName>
                                        </p:attrNameLst>
                                      </p:cBhvr>
                                      <p:to>
                                        <p:strVal val="visible"/>
                                      </p:to>
                                    </p:set>
                                  </p:childTnLst>
                                </p:cTn>
                              </p:par>
                            </p:childTnLst>
                          </p:cTn>
                        </p:par>
                        <p:par>
                          <p:cTn id="7" fill="hold">
                            <p:stCondLst>
                              <p:cond delay="4000"/>
                            </p:stCondLst>
                            <p:childTnLst>
                              <p:par>
                                <p:cTn id="8" presetID="2" presetClass="entr" presetSubtype="4" fill="hold" grpId="0" nodeType="afterEffect">
                                  <p:stCondLst>
                                    <p:cond delay="300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7500"/>
                            </p:stCondLst>
                            <p:childTnLst>
                              <p:par>
                                <p:cTn id="13" presetID="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61B1FA-9FAC-83E8-55F6-F29BDD392C03}"/>
              </a:ext>
            </a:extLst>
          </p:cNvPr>
          <p:cNvSpPr>
            <a:spLocks noGrp="1"/>
          </p:cNvSpPr>
          <p:nvPr>
            <p:ph type="title"/>
          </p:nvPr>
        </p:nvSpPr>
        <p:spPr>
          <a:xfrm>
            <a:off x="172016" y="-316872"/>
            <a:ext cx="12019984" cy="2553077"/>
          </a:xfrm>
        </p:spPr>
        <p:txBody>
          <a:bodyPr>
            <a:noAutofit/>
          </a:bodyPr>
          <a:lstStyle/>
          <a:p>
            <a:pPr>
              <a:lnSpc>
                <a:spcPct val="107000"/>
              </a:lnSpc>
              <a:spcAft>
                <a:spcPts val="800"/>
              </a:spcAft>
            </a:pPr>
            <a:r>
              <a:rPr lang="fr-FR" sz="2800" kern="100">
                <a:effectLst/>
                <a:latin typeface="Trebuchet MS" panose="020B0603020202020204" pitchFamily="34" charset="0"/>
                <a:ea typeface="Aptos" panose="020B0004020202020204" pitchFamily="34" charset="0"/>
                <a:cs typeface="Times New Roman" panose="02020603050405020304" pitchFamily="18" charset="0"/>
              </a:rPr>
              <a:t>Ainsi, si le psychologue clinicien, psychothérapeute travaille de concert avec les autres thérapeutes </a:t>
            </a:r>
            <a:r>
              <a:rPr lang="fr-FR" sz="2800" kern="100">
                <a:latin typeface="Trebuchet MS" panose="020B0603020202020204" pitchFamily="34" charset="0"/>
                <a:ea typeface="Aptos" panose="020B0004020202020204" pitchFamily="34" charset="0"/>
                <a:cs typeface="Times New Roman" panose="02020603050405020304" pitchFamily="18" charset="0"/>
              </a:rPr>
              <a:t>et</a:t>
            </a:r>
            <a:r>
              <a:rPr lang="fr-FR" sz="2800" kern="100">
                <a:effectLst/>
                <a:latin typeface="Trebuchet MS" panose="020B0603020202020204" pitchFamily="34" charset="0"/>
                <a:ea typeface="Aptos" panose="020B0004020202020204" pitchFamily="34" charset="0"/>
                <a:cs typeface="Times New Roman" panose="02020603050405020304" pitchFamily="18" charset="0"/>
              </a:rPr>
              <a:t> rééducateurs du CMPP, sa spécificité se situe dans l'écoute de la parole de l'enfant prise dans le transfert.</a:t>
            </a:r>
            <a:endParaRPr lang="fr-FR" sz="6000">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CA0C7D2A-2DA4-680C-E354-D44D2B85D0A4}"/>
              </a:ext>
            </a:extLst>
          </p:cNvPr>
          <p:cNvSpPr>
            <a:spLocks noGrp="1"/>
          </p:cNvSpPr>
          <p:nvPr>
            <p:ph idx="1"/>
          </p:nvPr>
        </p:nvSpPr>
        <p:spPr>
          <a:xfrm>
            <a:off x="0" y="1978181"/>
            <a:ext cx="12019984" cy="4943192"/>
          </a:xfrm>
        </p:spPr>
        <p:txBody>
          <a:bodyPr>
            <a:normAutofit lnSpcReduction="10000"/>
          </a:bodyPr>
          <a:lstStyle/>
          <a:p>
            <a:pPr marL="0" indent="0">
              <a:buNone/>
            </a:pPr>
            <a:r>
              <a:rPr lang="fr-FR" sz="2800" kern="100">
                <a:effectLst/>
                <a:latin typeface="Trebuchet MS" panose="020B0603020202020204" pitchFamily="34" charset="0"/>
                <a:ea typeface="Aptos" panose="020B0004020202020204" pitchFamily="34" charset="0"/>
                <a:cs typeface="Times New Roman" panose="02020603050405020304" pitchFamily="18" charset="0"/>
              </a:rPr>
              <a:t>Les transferts sont multiples. </a:t>
            </a:r>
          </a:p>
          <a:p>
            <a:pPr marL="0" indent="0">
              <a:buNone/>
            </a:pPr>
            <a:endParaRPr lang="fr-FR" sz="2800" kern="100">
              <a:effectLst/>
              <a:latin typeface="Trebuchet MS" panose="020B0603020202020204" pitchFamily="34" charset="0"/>
              <a:ea typeface="Aptos" panose="020B0004020202020204" pitchFamily="34" charset="0"/>
              <a:cs typeface="Times New Roman" panose="02020603050405020304" pitchFamily="18" charset="0"/>
            </a:endParaRPr>
          </a:p>
          <a:p>
            <a:pPr marL="0" indent="0">
              <a:buNone/>
            </a:pPr>
            <a:endParaRPr lang="fr-FR" sz="2800" kern="100">
              <a:effectLst/>
              <a:latin typeface="Trebuchet MS" panose="020B0603020202020204" pitchFamily="34" charset="0"/>
              <a:ea typeface="Aptos" panose="020B0004020202020204" pitchFamily="34" charset="0"/>
              <a:cs typeface="Times New Roman" panose="02020603050405020304" pitchFamily="18" charset="0"/>
            </a:endParaRPr>
          </a:p>
          <a:p>
            <a:pPr marL="0" indent="0">
              <a:buNone/>
            </a:pPr>
            <a:r>
              <a:rPr lang="fr-FR" sz="2800" kern="100">
                <a:effectLst/>
                <a:latin typeface="Trebuchet MS" panose="020B0603020202020204" pitchFamily="34" charset="0"/>
                <a:ea typeface="Aptos" panose="020B0004020202020204" pitchFamily="34" charset="0"/>
                <a:cs typeface="Times New Roman" panose="02020603050405020304" pitchFamily="18" charset="0"/>
              </a:rPr>
              <a:t>Ils comprennent le transfert de l’enfant, </a:t>
            </a:r>
          </a:p>
          <a:p>
            <a:pPr marL="0" indent="0">
              <a:buNone/>
            </a:pPr>
            <a:r>
              <a:rPr lang="fr-FR" sz="2800" kern="100">
                <a:effectLst/>
                <a:latin typeface="Trebuchet MS" panose="020B0603020202020204" pitchFamily="34" charset="0"/>
                <a:ea typeface="Aptos" panose="020B0004020202020204" pitchFamily="34" charset="0"/>
                <a:cs typeface="Times New Roman" panose="02020603050405020304" pitchFamily="18" charset="0"/>
              </a:rPr>
              <a:t>de ses parents, de sa famille d'accueil, </a:t>
            </a:r>
          </a:p>
          <a:p>
            <a:pPr marL="0" indent="0">
              <a:buNone/>
            </a:pPr>
            <a:r>
              <a:rPr lang="fr-FR" sz="2800" kern="100">
                <a:effectLst/>
                <a:latin typeface="Trebuchet MS" panose="020B0603020202020204" pitchFamily="34" charset="0"/>
                <a:ea typeface="Aptos" panose="020B0004020202020204" pitchFamily="34" charset="0"/>
                <a:cs typeface="Times New Roman" panose="02020603050405020304" pitchFamily="18" charset="0"/>
              </a:rPr>
              <a:t>des autres soignants… </a:t>
            </a:r>
          </a:p>
          <a:p>
            <a:pPr marL="0" indent="0">
              <a:buNone/>
            </a:pPr>
            <a:endParaRPr lang="fr-FR" sz="2800" kern="100">
              <a:effectLst/>
              <a:latin typeface="Trebuchet MS" panose="020B0603020202020204" pitchFamily="34" charset="0"/>
              <a:ea typeface="Aptos" panose="020B0004020202020204" pitchFamily="34" charset="0"/>
              <a:cs typeface="Times New Roman" panose="02020603050405020304" pitchFamily="18" charset="0"/>
            </a:endParaRPr>
          </a:p>
          <a:p>
            <a:pPr marL="0" indent="0">
              <a:buNone/>
            </a:pPr>
            <a:br>
              <a:rPr lang="fr-FR" sz="2800" kern="100">
                <a:effectLst/>
                <a:latin typeface="Trebuchet MS" panose="020B0603020202020204" pitchFamily="34" charset="0"/>
                <a:ea typeface="Aptos" panose="020B0004020202020204" pitchFamily="34" charset="0"/>
                <a:cs typeface="Times New Roman" panose="02020603050405020304" pitchFamily="18" charset="0"/>
              </a:rPr>
            </a:br>
            <a:r>
              <a:rPr lang="fr-FR" sz="3200" kern="100">
                <a:effectLst/>
                <a:latin typeface="Trebuchet MS" panose="020B0603020202020204" pitchFamily="34" charset="0"/>
                <a:ea typeface="Aptos" panose="020B0004020202020204" pitchFamily="34" charset="0"/>
                <a:cs typeface="Times New Roman" panose="02020603050405020304" pitchFamily="18" charset="0"/>
              </a:rPr>
              <a:t>Tous ces transferts sont l’outil de travail du psychologue clinicien et psychothérapeute.</a:t>
            </a:r>
            <a:br>
              <a:rPr lang="fr-FR" sz="3200" kern="100">
                <a:effectLst/>
                <a:latin typeface="Trebuchet MS" panose="020B0603020202020204" pitchFamily="34" charset="0"/>
                <a:ea typeface="Aptos" panose="020B0004020202020204" pitchFamily="34" charset="0"/>
                <a:cs typeface="Times New Roman" panose="02020603050405020304" pitchFamily="18" charset="0"/>
              </a:rPr>
            </a:br>
            <a:endParaRPr lang="fr-FR">
              <a:latin typeface="Trebuchet MS" panose="020B0603020202020204" pitchFamily="34" charset="0"/>
            </a:endParaRPr>
          </a:p>
        </p:txBody>
      </p:sp>
      <p:pic>
        <p:nvPicPr>
          <p:cNvPr id="5" name="Image 4" descr="Une image contenant peinture, dessin, Arts visuels, habits&#10;&#10;Le contenu généré par l’IA peut être incorrect.">
            <a:extLst>
              <a:ext uri="{FF2B5EF4-FFF2-40B4-BE49-F238E27FC236}">
                <a16:creationId xmlns:a16="http://schemas.microsoft.com/office/drawing/2014/main" id="{C2E5A236-1455-DEC2-1863-085FE71133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8618" y="1573039"/>
            <a:ext cx="5397374" cy="4048031"/>
          </a:xfrm>
          <a:prstGeom prst="rect">
            <a:avLst/>
          </a:prstGeom>
        </p:spPr>
      </p:pic>
    </p:spTree>
    <p:extLst>
      <p:ext uri="{BB962C8B-B14F-4D97-AF65-F5344CB8AC3E}">
        <p14:creationId xmlns:p14="http://schemas.microsoft.com/office/powerpoint/2010/main" val="1382358216"/>
      </p:ext>
    </p:extLst>
  </p:cSld>
  <p:clrMapOvr>
    <a:masterClrMapping/>
  </p:clrMapOvr>
  <p:transition spd="slow" advClick="0" advTm="2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1" presetClass="entr" presetSubtype="0" fill="hold" grpId="0" nodeType="withEffect">
                                  <p:stCondLst>
                                    <p:cond delay="1500"/>
                                  </p:stCondLst>
                                  <p:childTnLst>
                                    <p:set>
                                      <p:cBhvr>
                                        <p:cTn id="9" dur="1" fill="hold">
                                          <p:stCondLst>
                                            <p:cond delay="1499"/>
                                          </p:stCondLst>
                                        </p:cTn>
                                        <p:tgtEl>
                                          <p:spTgt spid="2"/>
                                        </p:tgtEl>
                                        <p:attrNameLst>
                                          <p:attrName>style.visibility</p:attrName>
                                        </p:attrNameLst>
                                      </p:cBhvr>
                                      <p:to>
                                        <p:strVal val="visible"/>
                                      </p:to>
                                    </p:set>
                                  </p:childTnLst>
                                </p:cTn>
                              </p:par>
                            </p:childTnLst>
                          </p:cTn>
                        </p:par>
                        <p:par>
                          <p:cTn id="10" fill="hold">
                            <p:stCondLst>
                              <p:cond delay="3000"/>
                            </p:stCondLst>
                            <p:childTnLst>
                              <p:par>
                                <p:cTn id="11" presetID="22" presetClass="entr" presetSubtype="4" fill="hold" grpId="0" nodeType="after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3000"/>
                                        <p:tgtEl>
                                          <p:spTgt spid="3">
                                            <p:txEl>
                                              <p:pRg st="0" end="0"/>
                                            </p:txEl>
                                          </p:spTgt>
                                        </p:tgtEl>
                                      </p:cBhvr>
                                    </p:animEffect>
                                  </p:childTnLst>
                                </p:cTn>
                              </p:par>
                            </p:childTnLst>
                          </p:cTn>
                        </p:par>
                        <p:par>
                          <p:cTn id="14" fill="hold">
                            <p:stCondLst>
                              <p:cond delay="8000"/>
                            </p:stCondLst>
                            <p:childTnLst>
                              <p:par>
                                <p:cTn id="15" presetID="22" presetClass="entr" presetSubtype="4" fill="hold" grpId="0" nodeType="afterEffect">
                                  <p:stCondLst>
                                    <p:cond delay="300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3000"/>
                                        <p:tgtEl>
                                          <p:spTgt spid="3">
                                            <p:txEl>
                                              <p:pRg st="3" end="3"/>
                                            </p:txEl>
                                          </p:spTgt>
                                        </p:tgtEl>
                                      </p:cBhvr>
                                    </p:animEffect>
                                  </p:childTnLst>
                                </p:cTn>
                              </p:par>
                            </p:childTnLst>
                          </p:cTn>
                        </p:par>
                        <p:par>
                          <p:cTn id="18" fill="hold">
                            <p:stCondLst>
                              <p:cond delay="14000"/>
                            </p:stCondLst>
                            <p:childTnLst>
                              <p:par>
                                <p:cTn id="19" presetID="22" presetClass="entr" presetSubtype="4" fill="hold" grpId="0" nodeType="afterEffect">
                                  <p:stCondLst>
                                    <p:cond delay="75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750"/>
                                        <p:tgtEl>
                                          <p:spTgt spid="3">
                                            <p:txEl>
                                              <p:pRg st="4" end="4"/>
                                            </p:txEl>
                                          </p:spTgt>
                                        </p:tgtEl>
                                      </p:cBhvr>
                                    </p:animEffect>
                                  </p:childTnLst>
                                </p:cTn>
                              </p:par>
                            </p:childTnLst>
                          </p:cTn>
                        </p:par>
                        <p:par>
                          <p:cTn id="22" fill="hold">
                            <p:stCondLst>
                              <p:cond delay="15500"/>
                            </p:stCondLst>
                            <p:childTnLst>
                              <p:par>
                                <p:cTn id="23" presetID="22" presetClass="entr" presetSubtype="4" fill="hold" grpId="0" nodeType="afterEffect">
                                  <p:stCondLst>
                                    <p:cond delay="75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wipe(down)">
                                      <p:cBhvr>
                                        <p:cTn id="25" dur="750"/>
                                        <p:tgtEl>
                                          <p:spTgt spid="3">
                                            <p:txEl>
                                              <p:pRg st="5" end="5"/>
                                            </p:txEl>
                                          </p:spTgt>
                                        </p:tgtEl>
                                      </p:cBhvr>
                                    </p:animEffect>
                                  </p:childTnLst>
                                </p:cTn>
                              </p:par>
                            </p:childTnLst>
                          </p:cTn>
                        </p:par>
                        <p:par>
                          <p:cTn id="26" fill="hold">
                            <p:stCondLst>
                              <p:cond delay="17000"/>
                            </p:stCondLst>
                            <p:childTnLst>
                              <p:par>
                                <p:cTn id="27" presetID="2" presetClass="entr" presetSubtype="4" fill="hold" grpId="0" nodeType="afterEffect">
                                  <p:stCondLst>
                                    <p:cond delay="225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8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8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4A988-4818-6459-310E-1CC62F6745B3}"/>
              </a:ext>
            </a:extLst>
          </p:cNvPr>
          <p:cNvSpPr>
            <a:spLocks noGrp="1"/>
          </p:cNvSpPr>
          <p:nvPr>
            <p:ph type="title"/>
          </p:nvPr>
        </p:nvSpPr>
        <p:spPr>
          <a:xfrm>
            <a:off x="-1" y="151410"/>
            <a:ext cx="12192001" cy="3675707"/>
          </a:xfrm>
        </p:spPr>
        <p:txBody>
          <a:bodyPr>
            <a:noAutofit/>
          </a:bodyPr>
          <a:lstStyle/>
          <a:p>
            <a:pPr>
              <a:lnSpc>
                <a:spcPct val="107000"/>
              </a:lnSpc>
              <a:spcAft>
                <a:spcPts val="800"/>
              </a:spcAft>
            </a:pPr>
            <a:r>
              <a:rPr lang="fr-FR" sz="2800" kern="100">
                <a:effectLst/>
                <a:latin typeface="Trebuchet MS" panose="020B0603020202020204" pitchFamily="34" charset="0"/>
                <a:ea typeface="Aptos" panose="020B0004020202020204" pitchFamily="34" charset="0"/>
                <a:cs typeface="Times New Roman" panose="02020603050405020304" pitchFamily="18" charset="0"/>
              </a:rPr>
              <a:t>Le psychologue accueille l'enfant dans sa dimension subjective prise dans la polyphonie des discours.</a:t>
            </a:r>
            <a:br>
              <a:rPr lang="fr-FR" sz="2800" kern="100">
                <a:effectLst/>
                <a:latin typeface="Trebuchet MS" panose="020B0603020202020204" pitchFamily="34" charset="0"/>
                <a:ea typeface="Aptos" panose="020B0004020202020204" pitchFamily="34" charset="0"/>
                <a:cs typeface="Times New Roman" panose="02020603050405020304" pitchFamily="18" charset="0"/>
              </a:rPr>
            </a:br>
            <a:r>
              <a:rPr lang="fr-FR" sz="2800" kern="100">
                <a:effectLst/>
                <a:latin typeface="Trebuchet MS" panose="020B0603020202020204" pitchFamily="34" charset="0"/>
                <a:ea typeface="Aptos" panose="020B0004020202020204" pitchFamily="34" charset="0"/>
                <a:cs typeface="Times New Roman" panose="02020603050405020304" pitchFamily="18" charset="0"/>
              </a:rPr>
              <a:t> </a:t>
            </a:r>
            <a:br>
              <a:rPr lang="fr-FR" sz="2800" kern="100">
                <a:effectLst/>
                <a:latin typeface="Trebuchet MS" panose="020B0603020202020204" pitchFamily="34" charset="0"/>
                <a:ea typeface="Aptos" panose="020B0004020202020204" pitchFamily="34" charset="0"/>
                <a:cs typeface="Times New Roman" panose="02020603050405020304" pitchFamily="18" charset="0"/>
              </a:rPr>
            </a:br>
            <a:r>
              <a:rPr lang="fr-FR" sz="2800" kern="100">
                <a:effectLst/>
                <a:latin typeface="Trebuchet MS" panose="020B0603020202020204" pitchFamily="34" charset="0"/>
                <a:ea typeface="Aptos" panose="020B0004020202020204" pitchFamily="34" charset="0"/>
                <a:cs typeface="Times New Roman" panose="02020603050405020304" pitchFamily="18" charset="0"/>
              </a:rPr>
              <a:t>Il a à entendre l'enfant et le porter dans sa singularité </a:t>
            </a:r>
            <a:br>
              <a:rPr lang="fr-FR" sz="2800" kern="100">
                <a:effectLst/>
                <a:latin typeface="Trebuchet MS" panose="020B0603020202020204" pitchFamily="34" charset="0"/>
                <a:ea typeface="Aptos" panose="020B0004020202020204" pitchFamily="34" charset="0"/>
                <a:cs typeface="Times New Roman" panose="02020603050405020304" pitchFamily="18" charset="0"/>
              </a:rPr>
            </a:br>
            <a:r>
              <a:rPr lang="fr-FR" sz="2800" kern="100">
                <a:effectLst/>
                <a:latin typeface="Trebuchet MS" panose="020B0603020202020204" pitchFamily="34" charset="0"/>
                <a:ea typeface="Aptos" panose="020B0004020202020204" pitchFamily="34" charset="0"/>
                <a:cs typeface="Times New Roman" panose="02020603050405020304" pitchFamily="18" charset="0"/>
              </a:rPr>
              <a:t>	quelle que soit la symptomatologie </a:t>
            </a:r>
            <a:br>
              <a:rPr lang="fr-FR" sz="2800" kern="100">
                <a:effectLst/>
                <a:latin typeface="Trebuchet MS" panose="020B0603020202020204" pitchFamily="34" charset="0"/>
                <a:ea typeface="Aptos" panose="020B0004020202020204" pitchFamily="34" charset="0"/>
                <a:cs typeface="Times New Roman" panose="02020603050405020304" pitchFamily="18" charset="0"/>
              </a:rPr>
            </a:br>
            <a:r>
              <a:rPr lang="fr-FR" sz="2800" kern="100">
                <a:effectLst/>
                <a:latin typeface="Trebuchet MS" panose="020B0603020202020204" pitchFamily="34" charset="0"/>
                <a:ea typeface="Aptos" panose="020B0004020202020204" pitchFamily="34" charset="0"/>
                <a:cs typeface="Times New Roman" panose="02020603050405020304" pitchFamily="18" charset="0"/>
              </a:rPr>
              <a:t>         ou les symptômes constitués.</a:t>
            </a:r>
            <a:br>
              <a:rPr lang="fr-FR" sz="2800" kern="100">
                <a:effectLst/>
                <a:latin typeface="Trebuchet MS" panose="020B0603020202020204" pitchFamily="34" charset="0"/>
                <a:ea typeface="Aptos" panose="020B0004020202020204" pitchFamily="34" charset="0"/>
                <a:cs typeface="Times New Roman" panose="02020603050405020304" pitchFamily="18" charset="0"/>
              </a:rPr>
            </a:br>
            <a:endParaRPr lang="fr-FR" sz="4800">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FB125180-3631-5C11-AB06-E4A7151C5654}"/>
              </a:ext>
            </a:extLst>
          </p:cNvPr>
          <p:cNvSpPr>
            <a:spLocks noGrp="1"/>
          </p:cNvSpPr>
          <p:nvPr>
            <p:ph idx="1"/>
          </p:nvPr>
        </p:nvSpPr>
        <p:spPr>
          <a:xfrm>
            <a:off x="117694" y="3852014"/>
            <a:ext cx="11956609" cy="3442815"/>
          </a:xfrm>
        </p:spPr>
        <p:txBody>
          <a:bodyPr/>
          <a:lstStyle/>
          <a:p>
            <a:pPr marL="0" indent="0">
              <a:buNone/>
            </a:pPr>
            <a:r>
              <a:rPr lang="fr-FR" sz="3200" kern="100">
                <a:effectLst/>
                <a:latin typeface="Trebuchet MS" panose="020B0603020202020204" pitchFamily="34" charset="0"/>
                <a:ea typeface="Aptos" panose="020B0004020202020204" pitchFamily="34" charset="0"/>
                <a:cs typeface="Times New Roman" panose="02020603050405020304" pitchFamily="18" charset="0"/>
              </a:rPr>
              <a:t>Le psychologue psychothérapeute ne va pas enfermer l'enfant dans un diagnostic préétabli, </a:t>
            </a:r>
          </a:p>
          <a:p>
            <a:pPr marL="0" indent="0">
              <a:buNone/>
            </a:pPr>
            <a:r>
              <a:rPr lang="fr-FR" sz="3200" kern="100">
                <a:effectLst/>
                <a:latin typeface="Trebuchet MS" panose="020B0603020202020204" pitchFamily="34" charset="0"/>
                <a:ea typeface="Aptos" panose="020B0004020202020204" pitchFamily="34" charset="0"/>
                <a:cs typeface="Times New Roman" panose="02020603050405020304" pitchFamily="18" charset="0"/>
              </a:rPr>
              <a:t>mais lui permettre de faire avec son symptôme ou que l’enfant lui-même puisse en constituer, en fabriquer, en bricoler</a:t>
            </a:r>
          </a:p>
          <a:p>
            <a:pPr marL="0" indent="0">
              <a:buNone/>
            </a:pPr>
            <a:r>
              <a:rPr lang="fr-FR" sz="3200" kern="100">
                <a:effectLst/>
                <a:latin typeface="Trebuchet MS" panose="020B0603020202020204" pitchFamily="34" charset="0"/>
                <a:ea typeface="Aptos" panose="020B0004020202020204" pitchFamily="34" charset="0"/>
                <a:cs typeface="Times New Roman" panose="02020603050405020304" pitchFamily="18" charset="0"/>
              </a:rPr>
              <a:t>pour circuler dans la parole et tisser un lien social avec les autres.</a:t>
            </a:r>
          </a:p>
          <a:p>
            <a:pPr marL="0" indent="0">
              <a:buNone/>
            </a:pPr>
            <a:endParaRPr lang="fr-FR"/>
          </a:p>
        </p:txBody>
      </p:sp>
      <p:pic>
        <p:nvPicPr>
          <p:cNvPr id="8" name="Image 7">
            <a:extLst>
              <a:ext uri="{FF2B5EF4-FFF2-40B4-BE49-F238E27FC236}">
                <a16:creationId xmlns:a16="http://schemas.microsoft.com/office/drawing/2014/main" id="{36D591B1-98AE-B3A2-CA02-C436E5CABD1E}"/>
              </a:ext>
            </a:extLst>
          </p:cNvPr>
          <p:cNvPicPr>
            <a:picLocks noChangeAspect="1"/>
          </p:cNvPicPr>
          <p:nvPr/>
        </p:nvPicPr>
        <p:blipFill>
          <a:blip r:embed="rId2"/>
          <a:stretch>
            <a:fillRect/>
          </a:stretch>
        </p:blipFill>
        <p:spPr>
          <a:xfrm>
            <a:off x="8931478" y="491104"/>
            <a:ext cx="3142825" cy="3448050"/>
          </a:xfrm>
          <a:prstGeom prst="rect">
            <a:avLst/>
          </a:prstGeom>
        </p:spPr>
      </p:pic>
    </p:spTree>
    <p:extLst>
      <p:ext uri="{BB962C8B-B14F-4D97-AF65-F5344CB8AC3E}">
        <p14:creationId xmlns:p14="http://schemas.microsoft.com/office/powerpoint/2010/main" val="4228383007"/>
      </p:ext>
    </p:extLst>
  </p:cSld>
  <p:clrMapOvr>
    <a:masterClrMapping/>
  </p:clrMapOvr>
  <p:transition spd="slow" advClick="0" advTm="1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14" presetClass="entr" presetSubtype="10" fill="hold" grpId="0" nodeType="afterEffect">
                                  <p:stCondLst>
                                    <p:cond delay="30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3000"/>
                                        <p:tgtEl>
                                          <p:spTgt spid="3">
                                            <p:txEl>
                                              <p:pRg st="0" end="0"/>
                                            </p:txEl>
                                          </p:spTgt>
                                        </p:tgtEl>
                                      </p:cBhvr>
                                    </p:animEffect>
                                  </p:childTnLst>
                                </p:cTn>
                              </p:par>
                            </p:childTnLst>
                          </p:cTn>
                        </p:par>
                        <p:par>
                          <p:cTn id="14" fill="hold">
                            <p:stCondLst>
                              <p:cond delay="12000"/>
                            </p:stCondLst>
                            <p:childTnLst>
                              <p:par>
                                <p:cTn id="15" presetID="14" presetClass="entr" presetSubtype="10" fill="hold" grpId="0" nodeType="afterEffect">
                                  <p:stCondLst>
                                    <p:cond delay="3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3000"/>
                                        <p:tgtEl>
                                          <p:spTgt spid="3">
                                            <p:txEl>
                                              <p:pRg st="1" end="1"/>
                                            </p:txEl>
                                          </p:spTgt>
                                        </p:tgtEl>
                                      </p:cBhvr>
                                    </p:animEffect>
                                  </p:childTnLst>
                                </p:cTn>
                              </p:par>
                            </p:childTnLst>
                          </p:cTn>
                        </p:par>
                        <p:par>
                          <p:cTn id="18" fill="hold">
                            <p:stCondLst>
                              <p:cond delay="18000"/>
                            </p:stCondLst>
                            <p:childTnLst>
                              <p:par>
                                <p:cTn id="19" presetID="14" presetClass="entr" presetSubtype="10" fill="hold" grpId="0" nodeType="afterEffect">
                                  <p:stCondLst>
                                    <p:cond delay="3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1" dur="3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A3869B-086C-66E3-655D-E27701837234}"/>
              </a:ext>
            </a:extLst>
          </p:cNvPr>
          <p:cNvSpPr>
            <a:spLocks noGrp="1"/>
          </p:cNvSpPr>
          <p:nvPr>
            <p:ph type="title"/>
          </p:nvPr>
        </p:nvSpPr>
        <p:spPr>
          <a:xfrm>
            <a:off x="-42249" y="519413"/>
            <a:ext cx="12276497" cy="6886321"/>
          </a:xfrm>
        </p:spPr>
        <p:txBody>
          <a:bodyPr>
            <a:normAutofit fontScale="90000"/>
          </a:bodyPr>
          <a:lstStyle/>
          <a:p>
            <a:pPr>
              <a:lnSpc>
                <a:spcPct val="100000"/>
              </a:lnSpc>
            </a:pPr>
            <a:r>
              <a:rPr lang="fr-FR" sz="2800" kern="100">
                <a:latin typeface="Trebuchet MS" panose="020B0603020202020204" pitchFamily="34" charset="0"/>
                <a:ea typeface="Aptos" panose="020B0004020202020204" pitchFamily="34" charset="0"/>
                <a:cs typeface="Times New Roman" panose="02020603050405020304" pitchFamily="18" charset="0"/>
              </a:rPr>
              <a:t>Le symptôme c'est ce qui détermine et par là mortifie.</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900" kern="100">
                <a:latin typeface="Trebuchet MS" panose="020B0603020202020204" pitchFamily="34" charset="0"/>
                <a:ea typeface="Aptos" panose="020B0004020202020204" pitchFamily="34" charset="0"/>
                <a:cs typeface="Times New Roman" panose="02020603050405020304" pitchFamily="18" charset="0"/>
              </a:rPr>
              <a:t>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Mais c'est aussi ce qui anime et par là vivifie.</a:t>
            </a:r>
            <a:br>
              <a:rPr lang="fr-FR" sz="2800" kern="100">
                <a:latin typeface="Trebuchet MS" panose="020B0603020202020204" pitchFamily="34" charset="0"/>
                <a:ea typeface="Aptos" panose="020B0004020202020204" pitchFamily="34" charset="0"/>
                <a:cs typeface="Times New Roman" panose="02020603050405020304" pitchFamily="18" charset="0"/>
              </a:rPr>
            </a:br>
            <a:br>
              <a:rPr lang="fr-FR" sz="900" kern="100">
                <a:latin typeface="Trebuchet MS" panose="020B0603020202020204" pitchFamily="34" charset="0"/>
                <a:ea typeface="Aptos" panose="020B0004020202020204" pitchFamily="34" charset="0"/>
                <a:cs typeface="Times New Roman" panose="02020603050405020304" pitchFamily="18" charset="0"/>
              </a:rPr>
            </a:br>
            <a:br>
              <a:rPr lang="fr-FR" sz="9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Le symptôme est à la fois l'expression d'un trouble et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de quelque chose d'étrange supposée avoir du sens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et poser des questions sur la personne elle-même. </a:t>
            </a:r>
            <a:br>
              <a:rPr lang="fr-FR" sz="2800" kern="100">
                <a:latin typeface="Trebuchet MS" panose="020B0603020202020204" pitchFamily="34" charset="0"/>
                <a:ea typeface="Aptos" panose="020B0004020202020204" pitchFamily="34" charset="0"/>
                <a:cs typeface="Times New Roman" panose="02020603050405020304" pitchFamily="18" charset="0"/>
              </a:rPr>
            </a:b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En effet, le symptôme est pensé comme l'expression</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d'un conflit psychique inconscient. </a:t>
            </a:r>
            <a:br>
              <a:rPr lang="fr-FR" sz="2800" kern="100">
                <a:latin typeface="Trebuchet MS" panose="020B0603020202020204" pitchFamily="34" charset="0"/>
                <a:ea typeface="Aptos" panose="020B0004020202020204" pitchFamily="34" charset="0"/>
                <a:cs typeface="Times New Roman" panose="02020603050405020304" pitchFamily="18" charset="0"/>
              </a:rPr>
            </a:b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C'est une tentative de trouver un compromis entre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un désir et la défense, compromis coûteux car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source de souffrance. </a:t>
            </a:r>
            <a:br>
              <a:rPr lang="fr-FR" sz="2800" kern="100">
                <a:latin typeface="Trebuchet MS" panose="020B0603020202020204" pitchFamily="34" charset="0"/>
                <a:ea typeface="Aptos" panose="020B0004020202020204" pitchFamily="34" charset="0"/>
                <a:cs typeface="Times New Roman" panose="02020603050405020304" pitchFamily="18" charset="0"/>
              </a:rPr>
            </a:br>
            <a:br>
              <a:rPr lang="fr-FR" sz="2800" kern="100">
                <a:latin typeface="Trebuchet MS" panose="020B0603020202020204" pitchFamily="34" charset="0"/>
                <a:ea typeface="Aptos" panose="020B0004020202020204" pitchFamily="34" charset="0"/>
                <a:cs typeface="Times New Roman" panose="02020603050405020304" pitchFamily="18" charset="0"/>
              </a:rPr>
            </a:br>
            <a:br>
              <a:rPr lang="fr-FR" sz="900" kern="100">
                <a:latin typeface="Trebuchet MS" panose="020B0603020202020204" pitchFamily="34" charset="0"/>
                <a:ea typeface="Aptos" panose="020B0004020202020204" pitchFamily="34" charset="0"/>
                <a:cs typeface="Times New Roman" panose="02020603050405020304" pitchFamily="18" charset="0"/>
              </a:rPr>
            </a:br>
            <a:r>
              <a:rPr lang="fr-FR" sz="900" kern="100">
                <a:latin typeface="Trebuchet MS" panose="020B0603020202020204" pitchFamily="34" charset="0"/>
                <a:ea typeface="Aptos" panose="020B0004020202020204" pitchFamily="34" charset="0"/>
                <a:cs typeface="Times New Roman" panose="02020603050405020304" pitchFamily="18" charset="0"/>
              </a:rPr>
              <a:t>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Trebuchet MS" panose="020B0603020202020204" pitchFamily="34" charset="0"/>
                <a:ea typeface="Aptos" panose="020B0004020202020204" pitchFamily="34" charset="0"/>
                <a:cs typeface="Times New Roman" panose="02020603050405020304" pitchFamily="18" charset="0"/>
              </a:rPr>
              <a:t>    </a:t>
            </a:r>
            <a:r>
              <a:rPr lang="fr-FR" sz="4000" b="1" kern="100">
                <a:latin typeface="Trebuchet MS" panose="020B0603020202020204" pitchFamily="34" charset="0"/>
                <a:ea typeface="Aptos" panose="020B0004020202020204" pitchFamily="34" charset="0"/>
                <a:cs typeface="Times New Roman" panose="02020603050405020304" pitchFamily="18" charset="0"/>
              </a:rPr>
              <a:t>Le symptôme c’est « une façon de s'insérer dans la vie ».</a:t>
            </a:r>
            <a:br>
              <a:rPr lang="fr-FR" sz="2800" kern="100">
                <a:latin typeface="Trebuchet MS" panose="020B0603020202020204" pitchFamily="34" charset="0"/>
                <a:ea typeface="Aptos" panose="020B0004020202020204" pitchFamily="34" charset="0"/>
                <a:cs typeface="Times New Roman" panose="02020603050405020304" pitchFamily="18" charset="0"/>
              </a:rPr>
            </a:br>
            <a:r>
              <a:rPr lang="fr-FR" sz="2800" kern="100">
                <a:latin typeface="Aptos" panose="020B0004020202020204" pitchFamily="34" charset="0"/>
                <a:ea typeface="Aptos" panose="020B0004020202020204" pitchFamily="34" charset="0"/>
                <a:cs typeface="Times New Roman" panose="02020603050405020304" pitchFamily="18" charset="0"/>
              </a:rPr>
              <a:t> </a:t>
            </a:r>
            <a:br>
              <a:rPr lang="fr-FR" sz="2800" kern="100">
                <a:latin typeface="Aptos" panose="020B0004020202020204" pitchFamily="34" charset="0"/>
                <a:ea typeface="Aptos" panose="020B0004020202020204" pitchFamily="34" charset="0"/>
                <a:cs typeface="Times New Roman" panose="02020603050405020304" pitchFamily="18" charset="0"/>
              </a:rPr>
            </a:br>
            <a:endParaRPr lang="fr-FR" sz="6000"/>
          </a:p>
        </p:txBody>
      </p:sp>
      <p:pic>
        <p:nvPicPr>
          <p:cNvPr id="4" name="Image 3" descr="Une image contenant dessin, Dessin d’enfant, illustration, peinture&#10;&#10;Le contenu généré par l’IA peut être incorrect.">
            <a:extLst>
              <a:ext uri="{FF2B5EF4-FFF2-40B4-BE49-F238E27FC236}">
                <a16:creationId xmlns:a16="http://schemas.microsoft.com/office/drawing/2014/main" id="{4E0C930D-057F-7717-B8DB-2F8CD26458DB}"/>
              </a:ext>
            </a:extLst>
          </p:cNvPr>
          <p:cNvPicPr>
            <a:picLocks noChangeAspect="1"/>
          </p:cNvPicPr>
          <p:nvPr/>
        </p:nvPicPr>
        <p:blipFill>
          <a:blip r:embed="rId2"/>
          <a:stretch>
            <a:fillRect/>
          </a:stretch>
        </p:blipFill>
        <p:spPr>
          <a:xfrm>
            <a:off x="7660118" y="681037"/>
            <a:ext cx="4574130" cy="4142028"/>
          </a:xfrm>
          <a:prstGeom prst="rect">
            <a:avLst/>
          </a:prstGeom>
        </p:spPr>
      </p:pic>
      <p:sp>
        <p:nvSpPr>
          <p:cNvPr id="6" name="Espace réservé du contenu 5">
            <a:extLst>
              <a:ext uri="{FF2B5EF4-FFF2-40B4-BE49-F238E27FC236}">
                <a16:creationId xmlns:a16="http://schemas.microsoft.com/office/drawing/2014/main" id="{41496A32-C1AF-3BB6-86F7-65A0601B8CD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3726651560"/>
      </p:ext>
    </p:extLst>
  </p:cSld>
  <p:clrMapOvr>
    <a:masterClrMapping/>
  </p:clrMapOvr>
  <p:transition spd="slow" advClick="0" advTm="1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0"/>
                                        <p:tgtEl>
                                          <p:spTgt spid="2"/>
                                        </p:tgtEl>
                                      </p:cBhvr>
                                    </p:animEffect>
                                  </p:childTnLst>
                                </p:cTn>
                              </p:par>
                            </p:childTnLst>
                          </p:cTn>
                        </p:par>
                        <p:par>
                          <p:cTn id="8" fill="hold">
                            <p:stCondLst>
                              <p:cond delay="20000"/>
                            </p:stCondLst>
                            <p:childTnLst>
                              <p:par>
                                <p:cTn id="9" presetID="42" presetClass="exit" presetSubtype="0" fill="hold" grpId="1" nodeType="afterEffect">
                                  <p:stCondLst>
                                    <p:cond delay="2650"/>
                                  </p:stCondLst>
                                  <p:childTnLst>
                                    <p:animEffect transition="out" filter="fade">
                                      <p:cBhvr>
                                        <p:cTn id="10" dur="100"/>
                                        <p:tgtEl>
                                          <p:spTgt spid="2"/>
                                        </p:tgtEl>
                                      </p:cBhvr>
                                    </p:animEffect>
                                    <p:anim calcmode="lin" valueType="num">
                                      <p:cBhvr>
                                        <p:cTn id="11" dur="100"/>
                                        <p:tgtEl>
                                          <p:spTgt spid="2"/>
                                        </p:tgtEl>
                                        <p:attrNameLst>
                                          <p:attrName>ppt_x</p:attrName>
                                        </p:attrNameLst>
                                      </p:cBhvr>
                                      <p:tavLst>
                                        <p:tav tm="0">
                                          <p:val>
                                            <p:strVal val="ppt_x"/>
                                          </p:val>
                                        </p:tav>
                                        <p:tav tm="100000">
                                          <p:val>
                                            <p:strVal val="ppt_x"/>
                                          </p:val>
                                        </p:tav>
                                      </p:tavLst>
                                    </p:anim>
                                    <p:anim calcmode="lin" valueType="num">
                                      <p:cBhvr>
                                        <p:cTn id="12" dur="100"/>
                                        <p:tgtEl>
                                          <p:spTgt spid="2"/>
                                        </p:tgtEl>
                                        <p:attrNameLst>
                                          <p:attrName>ppt_y</p:attrName>
                                        </p:attrNameLst>
                                      </p:cBhvr>
                                      <p:tavLst>
                                        <p:tav tm="0">
                                          <p:val>
                                            <p:strVal val="ppt_y"/>
                                          </p:val>
                                        </p:tav>
                                        <p:tav tm="100000">
                                          <p:val>
                                            <p:strVal val="ppt_y+.1"/>
                                          </p:val>
                                        </p:tav>
                                      </p:tavLst>
                                    </p:anim>
                                    <p:set>
                                      <p:cBhvr>
                                        <p:cTn id="13" dur="1" fill="hold">
                                          <p:stCondLst>
                                            <p:cond delay="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F6F9F30C-4DB8-98B0-3659-2D81FD669CA6}"/>
              </a:ext>
            </a:extLst>
          </p:cNvPr>
          <p:cNvSpPr txBox="1">
            <a:spLocks/>
          </p:cNvSpPr>
          <p:nvPr/>
        </p:nvSpPr>
        <p:spPr>
          <a:xfrm>
            <a:off x="78463" y="0"/>
            <a:ext cx="12113537" cy="739124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Pour le sujet qui en souffre</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a:t>
            </a: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le symptôme a "un </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motif, un sens et une intention"</a:t>
            </a: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qu'il s'agira de déchiffrer.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Ce sens est l’expression</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d'une singularité</a:t>
            </a: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d'une </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histoire particulière</a:t>
            </a: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et d'une </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logique </a:t>
            </a:r>
            <a:r>
              <a:rPr kumimoji="0" lang="fr-FR" sz="3200" b="1" i="0" u="sng"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hlinkClick r:id="rId2"/>
              </a:rPr>
              <a:t>inconsciente</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refoulée</a:t>
            </a: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a:t>
            </a:r>
            <a:r>
              <a:rPr kumimoji="0" lang="fr-FR" sz="24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a:t>
            </a:r>
            <a:endParaRPr kumimoji="0" lang="fr-FR" sz="2400" b="0" i="0" u="none" strike="noStrike" kern="150" cap="none" spc="0" normalizeH="0" baseline="0" noProof="0">
              <a:ln>
                <a:noFill/>
              </a:ln>
              <a:solidFill>
                <a:prstClr val="black"/>
              </a:solidFill>
              <a:effectLst/>
              <a:uLnTx/>
              <a:uFillTx/>
              <a:latin typeface="Trebuchet MS" panose="020B0603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Par les manifestations du symptôme,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quelque chose dit que </a:t>
            </a:r>
            <a:r>
              <a:rPr kumimoji="0" lang="fr-FR" sz="3200" b="1" i="0" u="sng"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hlinkClick r:id="rId3"/>
              </a:rPr>
              <a:t>ça tiraille</a:t>
            </a:r>
            <a:r>
              <a:rPr kumimoji="0" lang="fr-FR" sz="3200" b="1"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a:t>
            </a: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 </a:t>
            </a:r>
            <a:endParaRPr kumimoji="0" lang="fr-FR" sz="24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endParaRPr kumimoji="0" lang="fr-FR" sz="24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Comme cela ne parvient pas à se penser ni à se dire par des </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fr-FR" sz="3200" b="0" i="0" u="none" strike="noStrike" kern="150" cap="none" spc="0" normalizeH="0" baseline="0" noProof="0">
                <a:ln>
                  <a:noFill/>
                </a:ln>
                <a:solidFill>
                  <a:srgbClr val="3E3E3E"/>
                </a:solidFill>
                <a:effectLst/>
                <a:uLnTx/>
                <a:uFillTx/>
                <a:latin typeface="Trebuchet MS" panose="020B0603020202020204" pitchFamily="34" charset="0"/>
                <a:ea typeface="SimSun" panose="02010600030101010101" pitchFamily="2" charset="-122"/>
                <a:cs typeface="Times New Roman" panose="02020603050405020304" pitchFamily="18" charset="0"/>
              </a:rPr>
              <a:t>mots, ça s'exprime autrement notamment par et dans le corps. </a:t>
            </a:r>
            <a:endParaRPr kumimoji="0" lang="fr-FR" sz="3200" b="0" i="0" u="none" strike="noStrike" kern="150" cap="none" spc="0" normalizeH="0" baseline="0" noProof="0">
              <a:ln>
                <a:noFill/>
              </a:ln>
              <a:solidFill>
                <a:prstClr val="black"/>
              </a:solidFill>
              <a:effectLst/>
              <a:uLnTx/>
              <a:uFillTx/>
              <a:latin typeface="Trebuchet MS" panose="020B0603020202020204" pitchFamily="34" charset="0"/>
              <a:ea typeface="SimSun" panose="02010600030101010101" pitchFamily="2" charset="-122"/>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0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Image 3" descr="miller-66-w-41-acrylic">
            <a:extLst>
              <a:ext uri="{FF2B5EF4-FFF2-40B4-BE49-F238E27FC236}">
                <a16:creationId xmlns:a16="http://schemas.microsoft.com/office/drawing/2014/main" id="{6F113E06-140C-5009-B996-B22DFBB6D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1147" y="1989199"/>
            <a:ext cx="4542389" cy="3399482"/>
          </a:xfrm>
          <a:prstGeom prst="rect">
            <a:avLst/>
          </a:prstGeom>
          <a:noFill/>
          <a:ln>
            <a:noFill/>
          </a:ln>
        </p:spPr>
      </p:pic>
    </p:spTree>
    <p:extLst>
      <p:ext uri="{BB962C8B-B14F-4D97-AF65-F5344CB8AC3E}">
        <p14:creationId xmlns:p14="http://schemas.microsoft.com/office/powerpoint/2010/main" val="2845685303"/>
      </p:ext>
    </p:extLst>
  </p:cSld>
  <p:clrMapOvr>
    <a:masterClrMapping/>
  </p:clrMapOvr>
  <p:transition spd="slow" advClick="0" advTm="1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2000"/>
                                  </p:stCondLst>
                                  <p:childTnLst>
                                    <p:set>
                                      <p:cBhvr>
                                        <p:cTn id="9" dur="1" fill="hold">
                                          <p:stCondLst>
                                            <p:cond delay="1999"/>
                                          </p:stCondLst>
                                        </p:cTn>
                                        <p:tgtEl>
                                          <p:spTgt spid="7">
                                            <p:txEl>
                                              <p:pRg st="1" end="1"/>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grpId="0" nodeType="afterEffect">
                                  <p:stCondLst>
                                    <p:cond delay="2000"/>
                                  </p:stCondLst>
                                  <p:childTnLst>
                                    <p:set>
                                      <p:cBhvr>
                                        <p:cTn id="12" dur="1" fill="hold">
                                          <p:stCondLst>
                                            <p:cond delay="1999"/>
                                          </p:stCondLst>
                                        </p:cTn>
                                        <p:tgtEl>
                                          <p:spTgt spid="7">
                                            <p:txEl>
                                              <p:pRg st="2" end="2"/>
                                            </p:txEl>
                                          </p:spTgt>
                                        </p:tgtEl>
                                        <p:attrNameLst>
                                          <p:attrName>style.visibility</p:attrName>
                                        </p:attrNameLst>
                                      </p:cBhvr>
                                      <p:to>
                                        <p:strVal val="visible"/>
                                      </p:to>
                                    </p:set>
                                  </p:childTnLst>
                                </p:cTn>
                              </p:par>
                            </p:childTnLst>
                          </p:cTn>
                        </p:par>
                        <p:par>
                          <p:cTn id="13" fill="hold">
                            <p:stCondLst>
                              <p:cond delay="8000"/>
                            </p:stCondLst>
                            <p:childTnLst>
                              <p:par>
                                <p:cTn id="14" presetID="1" presetClass="entr" presetSubtype="0" fill="hold" grpId="0" nodeType="afterEffect">
                                  <p:stCondLst>
                                    <p:cond delay="2000"/>
                                  </p:stCondLst>
                                  <p:childTnLst>
                                    <p:set>
                                      <p:cBhvr>
                                        <p:cTn id="15" dur="1" fill="hold">
                                          <p:stCondLst>
                                            <p:cond delay="1999"/>
                                          </p:stCondLst>
                                        </p:cTn>
                                        <p:tgtEl>
                                          <p:spTgt spid="7">
                                            <p:txEl>
                                              <p:pRg st="3" end="3"/>
                                            </p:txEl>
                                          </p:spTgt>
                                        </p:tgtEl>
                                        <p:attrNameLst>
                                          <p:attrName>style.visibility</p:attrName>
                                        </p:attrNameLst>
                                      </p:cBhvr>
                                      <p:to>
                                        <p:strVal val="visible"/>
                                      </p:to>
                                    </p:set>
                                  </p:childTnLst>
                                </p:cTn>
                              </p:par>
                            </p:childTnLst>
                          </p:cTn>
                        </p:par>
                        <p:par>
                          <p:cTn id="16" fill="hold">
                            <p:stCondLst>
                              <p:cond delay="12000"/>
                            </p:stCondLst>
                            <p:childTnLst>
                              <p:par>
                                <p:cTn id="17" presetID="1" presetClass="entr" presetSubtype="0" fill="hold" grpId="0" nodeType="afterEffect">
                                  <p:stCondLst>
                                    <p:cond delay="2000"/>
                                  </p:stCondLst>
                                  <p:childTnLst>
                                    <p:set>
                                      <p:cBhvr>
                                        <p:cTn id="18" dur="1" fill="hold">
                                          <p:stCondLst>
                                            <p:cond delay="1999"/>
                                          </p:stCondLst>
                                        </p:cTn>
                                        <p:tgtEl>
                                          <p:spTgt spid="7">
                                            <p:txEl>
                                              <p:pRg st="5" end="5"/>
                                            </p:txEl>
                                          </p:spTgt>
                                        </p:tgtEl>
                                        <p:attrNameLst>
                                          <p:attrName>style.visibility</p:attrName>
                                        </p:attrNameLst>
                                      </p:cBhvr>
                                      <p:to>
                                        <p:strVal val="visible"/>
                                      </p:to>
                                    </p:set>
                                  </p:childTnLst>
                                </p:cTn>
                              </p:par>
                            </p:childTnLst>
                          </p:cTn>
                        </p:par>
                        <p:par>
                          <p:cTn id="19" fill="hold">
                            <p:stCondLst>
                              <p:cond delay="16000"/>
                            </p:stCondLst>
                            <p:childTnLst>
                              <p:par>
                                <p:cTn id="20" presetID="1" presetClass="entr" presetSubtype="0" fill="hold" grpId="0" nodeType="afterEffect">
                                  <p:stCondLst>
                                    <p:cond delay="2000"/>
                                  </p:stCondLst>
                                  <p:childTnLst>
                                    <p:set>
                                      <p:cBhvr>
                                        <p:cTn id="21" dur="1" fill="hold">
                                          <p:stCondLst>
                                            <p:cond delay="1999"/>
                                          </p:stCondLst>
                                        </p:cTn>
                                        <p:tgtEl>
                                          <p:spTgt spid="7">
                                            <p:txEl>
                                              <p:pRg st="6" end="6"/>
                                            </p:txEl>
                                          </p:spTgt>
                                        </p:tgtEl>
                                        <p:attrNameLst>
                                          <p:attrName>style.visibility</p:attrName>
                                        </p:attrNameLst>
                                      </p:cBhvr>
                                      <p:to>
                                        <p:strVal val="visible"/>
                                      </p:to>
                                    </p:set>
                                  </p:childTnLst>
                                </p:cTn>
                              </p:par>
                            </p:childTnLst>
                          </p:cTn>
                        </p:par>
                        <p:par>
                          <p:cTn id="22" fill="hold">
                            <p:stCondLst>
                              <p:cond delay="20000"/>
                            </p:stCondLst>
                            <p:childTnLst>
                              <p:par>
                                <p:cTn id="23" presetID="1" presetClass="entr" presetSubtype="0" fill="hold" grpId="0" nodeType="afterEffect">
                                  <p:stCondLst>
                                    <p:cond delay="2000"/>
                                  </p:stCondLst>
                                  <p:childTnLst>
                                    <p:set>
                                      <p:cBhvr>
                                        <p:cTn id="24" dur="1" fill="hold">
                                          <p:stCondLst>
                                            <p:cond delay="1999"/>
                                          </p:stCondLst>
                                        </p:cTn>
                                        <p:tgtEl>
                                          <p:spTgt spid="7">
                                            <p:txEl>
                                              <p:pRg st="8" end="8"/>
                                            </p:txEl>
                                          </p:spTgt>
                                        </p:tgtEl>
                                        <p:attrNameLst>
                                          <p:attrName>style.visibility</p:attrName>
                                        </p:attrNameLst>
                                      </p:cBhvr>
                                      <p:to>
                                        <p:strVal val="visible"/>
                                      </p:to>
                                    </p:set>
                                  </p:childTnLst>
                                </p:cTn>
                              </p:par>
                            </p:childTnLst>
                          </p:cTn>
                        </p:par>
                        <p:par>
                          <p:cTn id="25" fill="hold">
                            <p:stCondLst>
                              <p:cond delay="24000"/>
                            </p:stCondLst>
                            <p:childTnLst>
                              <p:par>
                                <p:cTn id="26" presetID="1" presetClass="entr" presetSubtype="0" fill="hold" grpId="0" nodeType="afterEffect">
                                  <p:stCondLst>
                                    <p:cond delay="2250"/>
                                  </p:stCondLst>
                                  <p:childTnLst>
                                    <p:set>
                                      <p:cBhvr>
                                        <p:cTn id="27" dur="1" fill="hold">
                                          <p:stCondLst>
                                            <p:cond delay="1999"/>
                                          </p:stCondLst>
                                        </p:cTn>
                                        <p:tgtEl>
                                          <p:spTgt spid="7">
                                            <p:txEl>
                                              <p:pRg st="9" end="9"/>
                                            </p:txEl>
                                          </p:spTgt>
                                        </p:tgtEl>
                                        <p:attrNameLst>
                                          <p:attrName>style.visibility</p:attrName>
                                        </p:attrNameLst>
                                      </p:cBhvr>
                                      <p:to>
                                        <p:strVal val="visible"/>
                                      </p:to>
                                    </p:set>
                                  </p:childTnLst>
                                </p:cTn>
                              </p:par>
                            </p:childTnLst>
                          </p:cTn>
                        </p:par>
                        <p:par>
                          <p:cTn id="28" fill="hold">
                            <p:stCondLst>
                              <p:cond delay="28250"/>
                            </p:stCondLst>
                            <p:childTnLst>
                              <p:par>
                                <p:cTn id="29" presetID="1" presetClass="entr" presetSubtype="0" fill="hold" grpId="0" nodeType="afterEffect">
                                  <p:stCondLst>
                                    <p:cond delay="0"/>
                                  </p:stCondLst>
                                  <p:childTnLst>
                                    <p:set>
                                      <p:cBhvr>
                                        <p:cTn id="30" dur="1" fill="hold">
                                          <p:stCondLst>
                                            <p:cond delay="4999"/>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a:extLst>
              <a:ext uri="{FF2B5EF4-FFF2-40B4-BE49-F238E27FC236}">
                <a16:creationId xmlns:a16="http://schemas.microsoft.com/office/drawing/2014/main" id="{310C9658-418E-B9DB-2E5B-66237EF93A88}"/>
              </a:ext>
            </a:extLst>
          </p:cNvPr>
          <p:cNvSpPr txBox="1">
            <a:spLocks/>
          </p:cNvSpPr>
          <p:nvPr/>
        </p:nvSpPr>
        <p:spPr>
          <a:xfrm>
            <a:off x="197666" y="832919"/>
            <a:ext cx="11796667" cy="61053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rPr>
              <a:t>Dans la psychothérapie, l'enjeu ne sera </a:t>
            </a:r>
            <a:r>
              <a:rPr kumimoji="0" lang="fr-FR" sz="4000" b="1"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rPr>
              <a:t>non pas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4000" b="1"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rPr>
              <a:t>de se débarrasser du symptôme, mais d'en dérober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4000" b="0"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rPr>
              <a:t>le pôle nocif pour en obtenir plus de satisfaction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4000" b="0"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4000" b="0" i="0" u="none" strike="noStrike" kern="100" cap="none" spc="0" normalizeH="0" baseline="0" noProof="0">
                <a:ln>
                  <a:noFill/>
                </a:ln>
                <a:solidFill>
                  <a:prstClr val="black"/>
                </a:solidFill>
                <a:effectLst/>
                <a:uLnTx/>
                <a:uFillTx/>
                <a:latin typeface="Trebuchet MS" panose="020B0603020202020204" pitchFamily="34" charset="0"/>
                <a:ea typeface="Aptos" panose="020B0004020202020204" pitchFamily="34" charset="0"/>
                <a:cs typeface="Times New Roman" panose="02020603050405020304" pitchFamily="18" charset="0"/>
              </a:rPr>
              <a:t>que de souffrance.</a:t>
            </a:r>
            <a:endParaRPr kumimoji="0" lang="fr-FR" sz="3600" b="0" i="0" u="none" strike="noStrike" kern="1200" cap="none" spc="0" normalizeH="0" baseline="0" noProof="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022474740"/>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1000"/>
                                        <p:tgtEl>
                                          <p:spTgt spid="4">
                                            <p:txEl>
                                              <p:pRg st="6" end="6"/>
                                            </p:txEl>
                                          </p:spTgt>
                                        </p:tgtEl>
                                      </p:cBhvr>
                                    </p:animEffect>
                                    <p:anim calcmode="lin" valueType="num">
                                      <p:cBhvr>
                                        <p:cTn id="2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2602B7-7AF1-E373-AAEB-E83827F3068F}"/>
              </a:ext>
            </a:extLst>
          </p:cNvPr>
          <p:cNvSpPr>
            <a:spLocks noGrp="1"/>
          </p:cNvSpPr>
          <p:nvPr>
            <p:ph type="title"/>
          </p:nvPr>
        </p:nvSpPr>
        <p:spPr>
          <a:xfrm>
            <a:off x="36214" y="0"/>
            <a:ext cx="12119572" cy="2706751"/>
          </a:xfrm>
        </p:spPr>
        <p:txBody>
          <a:bodyPr>
            <a:normAutofit fontScale="90000"/>
          </a:bodyPr>
          <a:lstStyle/>
          <a:p>
            <a:pPr>
              <a:lnSpc>
                <a:spcPct val="100000"/>
              </a:lnSpc>
            </a:pPr>
            <a:r>
              <a:rPr lang="fr-FR" sz="3600" kern="100">
                <a:effectLst/>
                <a:latin typeface="Trebuchet MS" panose="020B0603020202020204" pitchFamily="34" charset="0"/>
                <a:ea typeface="Aptos" panose="020B0004020202020204" pitchFamily="34" charset="0"/>
                <a:cs typeface="Times New Roman" panose="02020603050405020304" pitchFamily="18" charset="0"/>
              </a:rPr>
              <a:t>Au CMPP, le psychologue participe à faire circuler la parole autour du symptôme de l’enfant auprès des autres professionnels dans nos échanges, au cours des réunions de</a:t>
            </a:r>
            <a:br>
              <a:rPr lang="fr-FR" sz="3600" kern="100">
                <a:effectLst/>
                <a:latin typeface="Trebuchet MS" panose="020B0603020202020204" pitchFamily="34" charset="0"/>
                <a:ea typeface="Aptos" panose="020B0004020202020204" pitchFamily="34" charset="0"/>
                <a:cs typeface="Times New Roman" panose="02020603050405020304" pitchFamily="18" charset="0"/>
              </a:rPr>
            </a:br>
            <a:r>
              <a:rPr lang="fr-FR" sz="3600" kern="100">
                <a:effectLst/>
                <a:latin typeface="Trebuchet MS" panose="020B0603020202020204" pitchFamily="34" charset="0"/>
                <a:ea typeface="Aptos" panose="020B0004020202020204" pitchFamily="34" charset="0"/>
                <a:cs typeface="Times New Roman" panose="02020603050405020304" pitchFamily="18" charset="0"/>
              </a:rPr>
              <a:t>synthèses, dans le travail institutionnel.</a:t>
            </a:r>
            <a:br>
              <a:rPr lang="fr-FR" sz="2800" kern="100">
                <a:effectLst/>
                <a:latin typeface="Aptos" panose="020B0004020202020204" pitchFamily="34" charset="0"/>
                <a:ea typeface="Aptos" panose="020B0004020202020204" pitchFamily="34" charset="0"/>
                <a:cs typeface="Times New Roman" panose="02020603050405020304" pitchFamily="18" charset="0"/>
              </a:rPr>
            </a:br>
            <a:endParaRPr lang="fr-FR" sz="6000"/>
          </a:p>
        </p:txBody>
      </p:sp>
      <p:sp>
        <p:nvSpPr>
          <p:cNvPr id="3" name="Espace réservé du contenu 2">
            <a:extLst>
              <a:ext uri="{FF2B5EF4-FFF2-40B4-BE49-F238E27FC236}">
                <a16:creationId xmlns:a16="http://schemas.microsoft.com/office/drawing/2014/main" id="{53ECB8A3-10A8-D750-F6D1-1CBE4E0F2CE8}"/>
              </a:ext>
            </a:extLst>
          </p:cNvPr>
          <p:cNvSpPr>
            <a:spLocks noGrp="1"/>
          </p:cNvSpPr>
          <p:nvPr>
            <p:ph idx="1"/>
          </p:nvPr>
        </p:nvSpPr>
        <p:spPr>
          <a:xfrm>
            <a:off x="-1838467" y="2838642"/>
            <a:ext cx="11902290" cy="4556392"/>
          </a:xfrm>
        </p:spPr>
        <p:txBody>
          <a:bodyPr/>
          <a:lstStyle/>
          <a:p>
            <a:pPr marL="0" indent="0" algn="ctr">
              <a:lnSpc>
                <a:spcPct val="107000"/>
              </a:lnSpc>
              <a:spcAft>
                <a:spcPts val="800"/>
              </a:spcAft>
              <a:buNone/>
            </a:pPr>
            <a:r>
              <a:rPr lang="fr-FR" kern="100">
                <a:effectLst/>
                <a:latin typeface="Trebuchet MS" panose="020B0603020202020204" pitchFamily="34" charset="0"/>
                <a:ea typeface="Aptos" panose="020B0004020202020204" pitchFamily="34" charset="0"/>
                <a:cs typeface="Times New Roman" panose="02020603050405020304" pitchFamily="18" charset="0"/>
              </a:rPr>
              <a:t>Ce travail pluriel, pluridisciplinaire </a:t>
            </a:r>
          </a:p>
          <a:p>
            <a:pPr marL="0" indent="0" algn="ctr">
              <a:lnSpc>
                <a:spcPct val="107000"/>
              </a:lnSpc>
              <a:spcAft>
                <a:spcPts val="800"/>
              </a:spcAft>
              <a:buNone/>
            </a:pPr>
            <a:r>
              <a:rPr lang="fr-FR" kern="100">
                <a:effectLst/>
                <a:latin typeface="Trebuchet MS" panose="020B0603020202020204" pitchFamily="34" charset="0"/>
                <a:ea typeface="Aptos" panose="020B0004020202020204" pitchFamily="34" charset="0"/>
                <a:cs typeface="Times New Roman" panose="02020603050405020304" pitchFamily="18" charset="0"/>
              </a:rPr>
              <a:t>permet que l'enfant reste en mouvement </a:t>
            </a:r>
          </a:p>
          <a:p>
            <a:pPr marL="0" indent="0" algn="ctr">
              <a:lnSpc>
                <a:spcPct val="107000"/>
              </a:lnSpc>
              <a:spcAft>
                <a:spcPts val="800"/>
              </a:spcAft>
              <a:buNone/>
            </a:pPr>
            <a:r>
              <a:rPr lang="fr-FR" kern="100">
                <a:effectLst/>
                <a:latin typeface="Trebuchet MS" panose="020B0603020202020204" pitchFamily="34" charset="0"/>
                <a:ea typeface="Aptos" panose="020B0004020202020204" pitchFamily="34" charset="0"/>
                <a:cs typeface="Times New Roman" panose="02020603050405020304" pitchFamily="18" charset="0"/>
              </a:rPr>
              <a:t>dans l'institution</a:t>
            </a:r>
          </a:p>
          <a:p>
            <a:pPr marL="0" indent="0" algn="ctr">
              <a:lnSpc>
                <a:spcPct val="107000"/>
              </a:lnSpc>
              <a:spcAft>
                <a:spcPts val="800"/>
              </a:spcAft>
              <a:buNone/>
            </a:pPr>
            <a:r>
              <a:rPr lang="fr-FR" kern="100">
                <a:effectLst/>
                <a:latin typeface="Trebuchet MS" panose="020B0603020202020204" pitchFamily="34" charset="0"/>
                <a:ea typeface="Aptos" panose="020B0004020202020204" pitchFamily="34" charset="0"/>
                <a:cs typeface="Times New Roman" panose="02020603050405020304" pitchFamily="18" charset="0"/>
              </a:rPr>
              <a:t>et à l'extérieur quand nous travaillons </a:t>
            </a:r>
          </a:p>
          <a:p>
            <a:pPr marL="0" indent="0" algn="ctr">
              <a:lnSpc>
                <a:spcPct val="107000"/>
              </a:lnSpc>
              <a:spcAft>
                <a:spcPts val="800"/>
              </a:spcAft>
              <a:buNone/>
            </a:pPr>
            <a:r>
              <a:rPr lang="fr-FR" kern="100">
                <a:effectLst/>
                <a:latin typeface="Trebuchet MS" panose="020B0603020202020204" pitchFamily="34" charset="0"/>
                <a:ea typeface="Aptos" panose="020B0004020202020204" pitchFamily="34" charset="0"/>
                <a:cs typeface="Times New Roman" panose="02020603050405020304" pitchFamily="18" charset="0"/>
              </a:rPr>
              <a:t>en réseau, avec les partenaires.</a:t>
            </a:r>
          </a:p>
          <a:p>
            <a:pPr marL="0" indent="0">
              <a:lnSpc>
                <a:spcPct val="107000"/>
              </a:lnSpc>
              <a:spcAft>
                <a:spcPts val="800"/>
              </a:spcAft>
              <a:buNone/>
            </a:pPr>
            <a:r>
              <a:rPr lang="fr-FR" kern="10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endParaRPr lang="fr-FR"/>
          </a:p>
        </p:txBody>
      </p:sp>
      <p:pic>
        <p:nvPicPr>
          <p:cNvPr id="6" name="Image 5" descr="Une image contenant arbre, plein air, ciel, herbe&#10;&#10;Le contenu généré par l’IA peut être incorrect.">
            <a:extLst>
              <a:ext uri="{FF2B5EF4-FFF2-40B4-BE49-F238E27FC236}">
                <a16:creationId xmlns:a16="http://schemas.microsoft.com/office/drawing/2014/main" id="{909DF837-0107-D484-33A0-65F2338E7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9323" y="1353375"/>
            <a:ext cx="4040249" cy="5521980"/>
          </a:xfrm>
          <a:prstGeom prst="rect">
            <a:avLst/>
          </a:prstGeom>
        </p:spPr>
      </p:pic>
    </p:spTree>
    <p:extLst>
      <p:ext uri="{BB962C8B-B14F-4D97-AF65-F5344CB8AC3E}">
        <p14:creationId xmlns:p14="http://schemas.microsoft.com/office/powerpoint/2010/main" val="4271296121"/>
      </p:ext>
    </p:extLst>
  </p:cSld>
  <p:clrMapOvr>
    <a:masterClrMapping/>
  </p:clrMapOvr>
  <p:transition spd="slow" advClick="0" advTm="1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0"/>
                                        <p:tgtEl>
                                          <p:spTgt spid="3">
                                            <p:txEl>
                                              <p:pRg st="0" end="0"/>
                                            </p:txEl>
                                          </p:spTgt>
                                        </p:tgtEl>
                                      </p:cBhvr>
                                    </p:animEffect>
                                    <p:anim calcmode="lin" valueType="num">
                                      <p:cBhvr>
                                        <p:cTn id="8" dur="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6000"/>
                            </p:stCondLst>
                            <p:childTnLst>
                              <p:par>
                                <p:cTn id="11" presetID="42" presetClass="entr" presetSubtype="0" fill="hold" grpId="0"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0"/>
                                        <p:tgtEl>
                                          <p:spTgt spid="3">
                                            <p:txEl>
                                              <p:pRg st="1" end="1"/>
                                            </p:txEl>
                                          </p:spTgt>
                                        </p:tgtEl>
                                      </p:cBhvr>
                                    </p:animEffect>
                                    <p:anim calcmode="lin" valueType="num">
                                      <p:cBhvr>
                                        <p:cTn id="14" dur="5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2000"/>
                            </p:stCondLst>
                            <p:childTnLst>
                              <p:par>
                                <p:cTn id="17" presetID="42" presetClass="entr" presetSubtype="0" fill="hold" grpId="0"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0"/>
                                        <p:tgtEl>
                                          <p:spTgt spid="3">
                                            <p:txEl>
                                              <p:pRg st="2" end="2"/>
                                            </p:txEl>
                                          </p:spTgt>
                                        </p:tgtEl>
                                      </p:cBhvr>
                                    </p:animEffect>
                                    <p:anim calcmode="lin" valueType="num">
                                      <p:cBhvr>
                                        <p:cTn id="20" dur="5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8000"/>
                            </p:stCondLst>
                            <p:childTnLst>
                              <p:par>
                                <p:cTn id="23" presetID="42" presetClass="entr" presetSubtype="0" fill="hold" grpId="0" nodeType="after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0"/>
                                        <p:tgtEl>
                                          <p:spTgt spid="3">
                                            <p:txEl>
                                              <p:pRg st="3" end="3"/>
                                            </p:txEl>
                                          </p:spTgt>
                                        </p:tgtEl>
                                      </p:cBhvr>
                                    </p:animEffect>
                                    <p:anim calcmode="lin" valueType="num">
                                      <p:cBhvr>
                                        <p:cTn id="26" dur="5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4000"/>
                            </p:stCondLst>
                            <p:childTnLst>
                              <p:par>
                                <p:cTn id="29" presetID="42" presetClass="entr" presetSubtype="0" fill="hold" grpId="0" nodeType="afterEffect">
                                  <p:stCondLst>
                                    <p:cond delay="100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0"/>
                                        <p:tgtEl>
                                          <p:spTgt spid="3">
                                            <p:txEl>
                                              <p:pRg st="4" end="4"/>
                                            </p:txEl>
                                          </p:spTgt>
                                        </p:tgtEl>
                                      </p:cBhvr>
                                    </p:animEffect>
                                    <p:anim calcmode="lin" valueType="num">
                                      <p:cBhvr>
                                        <p:cTn id="32" dur="5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30000"/>
                            </p:stCondLst>
                            <p:childTnLst>
                              <p:par>
                                <p:cTn id="35" presetID="42" presetClass="entr" presetSubtype="0" fill="hold" grpId="0" nodeType="afterEffect">
                                  <p:stCondLst>
                                    <p:cond delay="100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0"/>
                                        <p:tgtEl>
                                          <p:spTgt spid="3">
                                            <p:txEl>
                                              <p:pRg st="5" end="5"/>
                                            </p:txEl>
                                          </p:spTgt>
                                        </p:tgtEl>
                                      </p:cBhvr>
                                    </p:animEffect>
                                    <p:anim calcmode="lin" valueType="num">
                                      <p:cBhvr>
                                        <p:cTn id="38" dur="5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9E7D64-EF8B-FCAC-3DF6-90354E2B00D8}"/>
              </a:ext>
            </a:extLst>
          </p:cNvPr>
          <p:cNvSpPr>
            <a:spLocks noGrp="1"/>
          </p:cNvSpPr>
          <p:nvPr>
            <p:ph type="title"/>
          </p:nvPr>
        </p:nvSpPr>
        <p:spPr>
          <a:xfrm>
            <a:off x="5851525" y="794958"/>
            <a:ext cx="4266512" cy="2051747"/>
          </a:xfrm>
        </p:spPr>
        <p:txBody>
          <a:bodyPr>
            <a:normAutofit fontScale="90000"/>
          </a:bodyPr>
          <a:lstStyle/>
          <a:p>
            <a:r>
              <a:rPr lang="fr-FR" b="1">
                <a:solidFill>
                  <a:srgbClr val="7030A0"/>
                </a:solidFill>
              </a:rPr>
              <a:t>Anne-Claire DRUHET, co-directrice de structure</a:t>
            </a:r>
            <a:r>
              <a:rPr lang="fr-FR" sz="3200" b="1">
                <a:solidFill>
                  <a:srgbClr val="7030A0"/>
                </a:solidFill>
              </a:rPr>
              <a:t> </a:t>
            </a:r>
          </a:p>
        </p:txBody>
      </p:sp>
      <p:graphicFrame>
        <p:nvGraphicFramePr>
          <p:cNvPr id="5" name="Objet 4">
            <a:extLst>
              <a:ext uri="{FF2B5EF4-FFF2-40B4-BE49-F238E27FC236}">
                <a16:creationId xmlns:a16="http://schemas.microsoft.com/office/drawing/2014/main" id="{94169BCB-093F-AB5F-53C8-0C6983AA3376}"/>
              </a:ext>
            </a:extLst>
          </p:cNvPr>
          <p:cNvGraphicFramePr>
            <a:graphicFrameLocks noChangeAspect="1"/>
          </p:cNvGraphicFramePr>
          <p:nvPr/>
        </p:nvGraphicFramePr>
        <p:xfrm>
          <a:off x="1518652" y="130239"/>
          <a:ext cx="4266511" cy="6378275"/>
        </p:xfrm>
        <a:graphic>
          <a:graphicData uri="http://schemas.openxmlformats.org/presentationml/2006/ole">
            <mc:AlternateContent xmlns:mc="http://schemas.openxmlformats.org/markup-compatibility/2006">
              <mc:Choice xmlns:v="urn:schemas-microsoft-com:vml" Requires="v">
                <p:oleObj name="Document" r:id="rId5" imgW="5746651" imgH="8591040" progId="Word.Document.12">
                  <p:embed/>
                </p:oleObj>
              </mc:Choice>
              <mc:Fallback>
                <p:oleObj name="Document" r:id="rId5" imgW="5746651" imgH="8591040" progId="Word.Document.12">
                  <p:embed/>
                  <p:pic>
                    <p:nvPicPr>
                      <p:cNvPr id="5" name="Objet 4">
                        <a:extLst>
                          <a:ext uri="{FF2B5EF4-FFF2-40B4-BE49-F238E27FC236}">
                            <a16:creationId xmlns:a16="http://schemas.microsoft.com/office/drawing/2014/main" id="{94169BCB-093F-AB5F-53C8-0C6983AA3376}"/>
                          </a:ext>
                        </a:extLst>
                      </p:cNvPr>
                      <p:cNvPicPr/>
                      <p:nvPr/>
                    </p:nvPicPr>
                    <p:blipFill>
                      <a:blip r:embed="rId6"/>
                      <a:stretch>
                        <a:fillRect/>
                      </a:stretch>
                    </p:blipFill>
                    <p:spPr>
                      <a:xfrm>
                        <a:off x="1518652" y="130239"/>
                        <a:ext cx="4266511" cy="6378275"/>
                      </a:xfrm>
                      <a:prstGeom prst="rect">
                        <a:avLst/>
                      </a:prstGeom>
                    </p:spPr>
                  </p:pic>
                </p:oleObj>
              </mc:Fallback>
            </mc:AlternateContent>
          </a:graphicData>
        </a:graphic>
      </p:graphicFrame>
      <p:pic>
        <p:nvPicPr>
          <p:cNvPr id="11" name="Image 10">
            <a:extLst>
              <a:ext uri="{FF2B5EF4-FFF2-40B4-BE49-F238E27FC236}">
                <a16:creationId xmlns:a16="http://schemas.microsoft.com/office/drawing/2014/main" id="{E14A7465-3019-7B7D-3F1C-729ECC6CA5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607" y="2508885"/>
            <a:ext cx="2917891" cy="3837837"/>
          </a:xfrm>
          <a:prstGeom prst="rect">
            <a:avLst/>
          </a:prstGeom>
        </p:spPr>
      </p:pic>
      <p:pic>
        <p:nvPicPr>
          <p:cNvPr id="14" name="Son enregistré">
            <a:hlinkClick r:id="" action="ppaction://media"/>
            <a:extLst>
              <a:ext uri="{FF2B5EF4-FFF2-40B4-BE49-F238E27FC236}">
                <a16:creationId xmlns:a16="http://schemas.microsoft.com/office/drawing/2014/main" id="{86BED007-C8FE-48C4-738A-E8919F91066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52789" y="6264832"/>
            <a:ext cx="487363" cy="487363"/>
          </a:xfrm>
          <a:prstGeom prst="rect">
            <a:avLst/>
          </a:prstGeom>
        </p:spPr>
      </p:pic>
    </p:spTree>
    <p:extLst>
      <p:ext uri="{BB962C8B-B14F-4D97-AF65-F5344CB8AC3E}">
        <p14:creationId xmlns:p14="http://schemas.microsoft.com/office/powerpoint/2010/main" val="2860488623"/>
      </p:ext>
    </p:extLst>
  </p:cSld>
  <p:clrMapOvr>
    <a:masterClrMapping/>
  </p:clrMapOvr>
  <p:transition spd="slow" advClick="0" advTm="15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18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43CC7-C664-E444-C5C4-6DE32113A385}"/>
              </a:ext>
            </a:extLst>
          </p:cNvPr>
          <p:cNvSpPr>
            <a:spLocks noGrp="1"/>
          </p:cNvSpPr>
          <p:nvPr>
            <p:ph type="title"/>
          </p:nvPr>
        </p:nvSpPr>
        <p:spPr>
          <a:xfrm>
            <a:off x="4481465" y="-190123"/>
            <a:ext cx="8229600" cy="7722606"/>
          </a:xfrm>
        </p:spPr>
        <p:txBody>
          <a:bodyPr>
            <a:normAutofit/>
          </a:bodyPr>
          <a:lstStyle/>
          <a:p>
            <a:pPr algn="ctr"/>
            <a:r>
              <a:rPr lang="fr-FR" kern="100">
                <a:effectLst/>
                <a:latin typeface="Trebuchet MS" panose="020B0603020202020204" pitchFamily="34" charset="0"/>
                <a:ea typeface="Aptos" panose="020B0004020202020204" pitchFamily="34" charset="0"/>
                <a:cs typeface="Times New Roman" panose="02020603050405020304" pitchFamily="18" charset="0"/>
              </a:rPr>
              <a:t>Que rien ne soit </a:t>
            </a:r>
            <a:br>
              <a:rPr lang="fr-FR" kern="100">
                <a:effectLst/>
                <a:latin typeface="Trebuchet MS" panose="020B0603020202020204" pitchFamily="34" charset="0"/>
                <a:ea typeface="Aptos" panose="020B0004020202020204" pitchFamily="34" charset="0"/>
                <a:cs typeface="Times New Roman" panose="02020603050405020304" pitchFamily="18" charset="0"/>
              </a:rPr>
            </a:br>
            <a:br>
              <a:rPr lang="fr-FR" kern="100">
                <a:effectLst/>
                <a:latin typeface="Trebuchet MS" panose="020B0603020202020204" pitchFamily="34" charset="0"/>
                <a:ea typeface="Aptos" panose="020B0004020202020204" pitchFamily="34" charset="0"/>
                <a:cs typeface="Times New Roman" panose="02020603050405020304" pitchFamily="18" charset="0"/>
              </a:rPr>
            </a:br>
            <a:r>
              <a:rPr lang="fr-FR" kern="100">
                <a:effectLst/>
                <a:latin typeface="Trebuchet MS" panose="020B0603020202020204" pitchFamily="34" charset="0"/>
                <a:ea typeface="Aptos" panose="020B0004020202020204" pitchFamily="34" charset="0"/>
                <a:cs typeface="Times New Roman" panose="02020603050405020304" pitchFamily="18" charset="0"/>
              </a:rPr>
              <a:t>déterminé, joué d’avance</a:t>
            </a:r>
            <a:br>
              <a:rPr lang="fr-FR" kern="100">
                <a:effectLst/>
                <a:latin typeface="Trebuchet MS" panose="020B0603020202020204" pitchFamily="34" charset="0"/>
                <a:ea typeface="Aptos" panose="020B0004020202020204" pitchFamily="34" charset="0"/>
                <a:cs typeface="Times New Roman" panose="02020603050405020304" pitchFamily="18" charset="0"/>
              </a:rPr>
            </a:br>
            <a:r>
              <a:rPr lang="fr-FR" kern="100">
                <a:effectLst/>
                <a:latin typeface="Trebuchet MS" panose="020B0603020202020204" pitchFamily="34" charset="0"/>
                <a:ea typeface="Aptos" panose="020B0004020202020204" pitchFamily="34" charset="0"/>
                <a:cs typeface="Times New Roman" panose="02020603050405020304" pitchFamily="18" charset="0"/>
              </a:rPr>
              <a:t> </a:t>
            </a:r>
            <a:br>
              <a:rPr lang="fr-FR" kern="100">
                <a:effectLst/>
                <a:latin typeface="Trebuchet MS" panose="020B0603020202020204" pitchFamily="34" charset="0"/>
                <a:ea typeface="Aptos" panose="020B0004020202020204" pitchFamily="34" charset="0"/>
                <a:cs typeface="Times New Roman" panose="02020603050405020304" pitchFamily="18" charset="0"/>
              </a:rPr>
            </a:br>
            <a:r>
              <a:rPr lang="fr-FR" kern="100">
                <a:effectLst/>
                <a:latin typeface="Trebuchet MS" panose="020B0603020202020204" pitchFamily="34" charset="0"/>
                <a:ea typeface="Aptos" panose="020B0004020202020204" pitchFamily="34" charset="0"/>
                <a:cs typeface="Times New Roman" panose="02020603050405020304" pitchFamily="18" charset="0"/>
              </a:rPr>
              <a:t>afin que le chemin </a:t>
            </a:r>
            <a:br>
              <a:rPr lang="fr-FR" kern="100">
                <a:effectLst/>
                <a:latin typeface="Trebuchet MS" panose="020B0603020202020204" pitchFamily="34" charset="0"/>
                <a:ea typeface="Aptos" panose="020B0004020202020204" pitchFamily="34" charset="0"/>
                <a:cs typeface="Times New Roman" panose="02020603050405020304" pitchFamily="18" charset="0"/>
              </a:rPr>
            </a:br>
            <a:br>
              <a:rPr lang="fr-FR" kern="100">
                <a:effectLst/>
                <a:latin typeface="Trebuchet MS" panose="020B0603020202020204" pitchFamily="34" charset="0"/>
                <a:ea typeface="Aptos" panose="020B0004020202020204" pitchFamily="34" charset="0"/>
                <a:cs typeface="Times New Roman" panose="02020603050405020304" pitchFamily="18" charset="0"/>
              </a:rPr>
            </a:br>
            <a:r>
              <a:rPr lang="fr-FR" kern="100">
                <a:effectLst/>
                <a:latin typeface="Trebuchet MS" panose="020B0603020202020204" pitchFamily="34" charset="0"/>
                <a:ea typeface="Aptos" panose="020B0004020202020204" pitchFamily="34" charset="0"/>
                <a:cs typeface="Times New Roman" panose="02020603050405020304" pitchFamily="18" charset="0"/>
              </a:rPr>
              <a:t>de sa parole </a:t>
            </a:r>
            <a:br>
              <a:rPr lang="fr-FR" kern="100">
                <a:effectLst/>
                <a:latin typeface="Trebuchet MS" panose="020B0603020202020204" pitchFamily="34" charset="0"/>
                <a:ea typeface="Aptos" panose="020B0004020202020204" pitchFamily="34" charset="0"/>
                <a:cs typeface="Times New Roman" panose="02020603050405020304" pitchFamily="18" charset="0"/>
              </a:rPr>
            </a:br>
            <a:br>
              <a:rPr lang="fr-FR" kern="100">
                <a:effectLst/>
                <a:latin typeface="Trebuchet MS" panose="020B0603020202020204" pitchFamily="34" charset="0"/>
                <a:ea typeface="Aptos" panose="020B0004020202020204" pitchFamily="34" charset="0"/>
                <a:cs typeface="Times New Roman" panose="02020603050405020304" pitchFamily="18" charset="0"/>
              </a:rPr>
            </a:br>
            <a:r>
              <a:rPr lang="fr-FR" kern="100">
                <a:effectLst/>
                <a:latin typeface="Trebuchet MS" panose="020B0603020202020204" pitchFamily="34" charset="0"/>
                <a:ea typeface="Aptos" panose="020B0004020202020204" pitchFamily="34" charset="0"/>
                <a:cs typeface="Times New Roman" panose="02020603050405020304" pitchFamily="18" charset="0"/>
              </a:rPr>
              <a:t>lui soit ouvert pour soutenir </a:t>
            </a:r>
            <a:br>
              <a:rPr lang="fr-FR" kern="100">
                <a:effectLst/>
                <a:latin typeface="Trebuchet MS" panose="020B0603020202020204" pitchFamily="34" charset="0"/>
                <a:ea typeface="Aptos" panose="020B0004020202020204" pitchFamily="34" charset="0"/>
                <a:cs typeface="Times New Roman" panose="02020603050405020304" pitchFamily="18" charset="0"/>
              </a:rPr>
            </a:br>
            <a:br>
              <a:rPr lang="fr-FR" kern="100">
                <a:effectLst/>
                <a:latin typeface="Trebuchet MS" panose="020B0603020202020204" pitchFamily="34" charset="0"/>
                <a:ea typeface="Aptos" panose="020B0004020202020204" pitchFamily="34" charset="0"/>
                <a:cs typeface="Times New Roman" panose="02020603050405020304" pitchFamily="18" charset="0"/>
              </a:rPr>
            </a:br>
            <a:r>
              <a:rPr lang="fr-FR" kern="100">
                <a:effectLst/>
                <a:latin typeface="Trebuchet MS" panose="020B0603020202020204" pitchFamily="34" charset="0"/>
                <a:ea typeface="Aptos" panose="020B0004020202020204" pitchFamily="34" charset="0"/>
                <a:cs typeface="Times New Roman" panose="02020603050405020304" pitchFamily="18" charset="0"/>
              </a:rPr>
              <a:t>son désir.</a:t>
            </a:r>
            <a:br>
              <a:rPr lang="fr-FR" kern="100">
                <a:effectLst/>
                <a:latin typeface="Aptos" panose="020B0004020202020204" pitchFamily="34" charset="0"/>
                <a:ea typeface="Aptos" panose="020B0004020202020204" pitchFamily="34" charset="0"/>
                <a:cs typeface="Times New Roman" panose="02020603050405020304" pitchFamily="18" charset="0"/>
              </a:rPr>
            </a:br>
            <a:endParaRPr lang="fr-FR"/>
          </a:p>
        </p:txBody>
      </p:sp>
      <p:pic>
        <p:nvPicPr>
          <p:cNvPr id="4" name="Image 3" descr="Une image contenant art&#10;&#10;Le contenu généré par l’IA peut être incorrect.">
            <a:extLst>
              <a:ext uri="{FF2B5EF4-FFF2-40B4-BE49-F238E27FC236}">
                <a16:creationId xmlns:a16="http://schemas.microsoft.com/office/drawing/2014/main" id="{4FE385CE-F8E6-019E-0CCB-63A230474A2E}"/>
              </a:ext>
            </a:extLst>
          </p:cNvPr>
          <p:cNvPicPr/>
          <p:nvPr/>
        </p:nvPicPr>
        <p:blipFill>
          <a:blip r:embed="rId2"/>
          <a:stretch>
            <a:fillRect/>
          </a:stretch>
        </p:blipFill>
        <p:spPr>
          <a:xfrm>
            <a:off x="81481" y="90535"/>
            <a:ext cx="4889768" cy="6691230"/>
          </a:xfrm>
          <a:prstGeom prst="rect">
            <a:avLst/>
          </a:prstGeom>
          <a:noFill/>
          <a:ln>
            <a:noFill/>
            <a:prstDash/>
          </a:ln>
        </p:spPr>
      </p:pic>
    </p:spTree>
    <p:extLst>
      <p:ext uri="{BB962C8B-B14F-4D97-AF65-F5344CB8AC3E}">
        <p14:creationId xmlns:p14="http://schemas.microsoft.com/office/powerpoint/2010/main" val="1166369064"/>
      </p:ext>
    </p:extLst>
  </p:cSld>
  <p:clrMapOvr>
    <a:masterClrMapping/>
  </p:clrMapOvr>
  <p:transition spd="slow" advClick="0" advTm="10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saïque de formes géométriques colorées">
            <a:extLst>
              <a:ext uri="{FF2B5EF4-FFF2-40B4-BE49-F238E27FC236}">
                <a16:creationId xmlns:a16="http://schemas.microsoft.com/office/drawing/2014/main" id="{6B1C0CCC-0CEA-D5F6-B48E-53C546313675}"/>
              </a:ext>
            </a:extLst>
          </p:cNvPr>
          <p:cNvPicPr>
            <a:picLocks noChangeAspect="1"/>
          </p:cNvPicPr>
          <p:nvPr/>
        </p:nvPicPr>
        <p:blipFill>
          <a:blip r:embed="rId2"/>
          <a:srcRect l="3263" r="37609" b="8"/>
          <a:stretch/>
        </p:blipFill>
        <p:spPr>
          <a:xfrm rot="10800000">
            <a:off x="6515100" y="10"/>
            <a:ext cx="5676900" cy="6857990"/>
          </a:xfrm>
          <a:prstGeom prst="rect">
            <a:avLst/>
          </a:prstGeom>
        </p:spPr>
      </p:pic>
      <p:sp>
        <p:nvSpPr>
          <p:cNvPr id="2" name="Titre 1"/>
          <p:cNvSpPr>
            <a:spLocks noGrp="1"/>
          </p:cNvSpPr>
          <p:nvPr>
            <p:ph type="ctrTitle"/>
          </p:nvPr>
        </p:nvSpPr>
        <p:spPr>
          <a:xfrm>
            <a:off x="-48662" y="914400"/>
            <a:ext cx="7191846" cy="3871143"/>
          </a:xfrm>
        </p:spPr>
        <p:txBody>
          <a:bodyPr>
            <a:normAutofit/>
          </a:bodyPr>
          <a:lstStyle/>
          <a:p>
            <a:r>
              <a:rPr lang="fr-FR" sz="6600">
                <a:latin typeface="Trebuchet MS" panose="020B0603020202020204" pitchFamily="34" charset="0"/>
              </a:rPr>
              <a:t>Neuropsychologue</a:t>
            </a:r>
            <a:br>
              <a:rPr lang="fr-FR" sz="8800">
                <a:latin typeface="Trebuchet MS" panose="020B0603020202020204" pitchFamily="34" charset="0"/>
              </a:rPr>
            </a:br>
            <a:r>
              <a:rPr lang="fr-FR" sz="6600">
                <a:latin typeface="Trebuchet MS" panose="020B0603020202020204" pitchFamily="34" charset="0"/>
              </a:rPr>
              <a:t> </a:t>
            </a:r>
            <a:br>
              <a:rPr lang="fr-FR" sz="6600">
                <a:latin typeface="Trebuchet MS" panose="020B0603020202020204" pitchFamily="34" charset="0"/>
              </a:rPr>
            </a:br>
            <a:r>
              <a:rPr lang="fr-FR" sz="6600">
                <a:latin typeface="Trebuchet MS" panose="020B0603020202020204" pitchFamily="34" charset="0"/>
              </a:rPr>
              <a:t>		au CMPP</a:t>
            </a:r>
          </a:p>
        </p:txBody>
      </p:sp>
    </p:spTree>
    <p:extLst>
      <p:ext uri="{BB962C8B-B14F-4D97-AF65-F5344CB8AC3E}">
        <p14:creationId xmlns:p14="http://schemas.microsoft.com/office/powerpoint/2010/main" val="3784089036"/>
      </p:ext>
    </p:extLst>
  </p:cSld>
  <p:clrMapOvr>
    <a:masterClrMapping/>
  </p:clrMapOvr>
  <p:transition spd="slow" advClick="0" advTm="400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43BBFE9D-246F-A3DD-2F5F-0E9414DB4014}"/>
              </a:ext>
            </a:extLst>
          </p:cNvPr>
          <p:cNvSpPr>
            <a:spLocks noGrp="1"/>
          </p:cNvSpPr>
          <p:nvPr>
            <p:ph type="body" sz="half" idx="2"/>
          </p:nvPr>
        </p:nvSpPr>
        <p:spPr>
          <a:xfrm>
            <a:off x="9760" y="473342"/>
            <a:ext cx="5042074" cy="5909441"/>
          </a:xfrm>
        </p:spPr>
        <p:txBody>
          <a:bodyPr vert="horz" lIns="91440" tIns="45720" rIns="91440" bIns="45720" rtlCol="0" anchor="t">
            <a:normAutofit/>
          </a:bodyPr>
          <a:lstStyle/>
          <a:p>
            <a:endParaRPr lang="fr-FR"/>
          </a:p>
          <a:p>
            <a:pPr algn="just"/>
            <a:r>
              <a:rPr lang="fr-FR" sz="2000" b="1" err="1">
                <a:latin typeface="Trebuchet MS"/>
                <a:ea typeface="+mn-lt"/>
                <a:cs typeface="+mn-lt"/>
              </a:rPr>
              <a:t>Un.e</a:t>
            </a:r>
            <a:r>
              <a:rPr lang="fr-FR" sz="2000" b="1">
                <a:latin typeface="Trebuchet MS"/>
                <a:ea typeface="+mn-lt"/>
                <a:cs typeface="+mn-lt"/>
              </a:rPr>
              <a:t> psychologue </a:t>
            </a:r>
            <a:r>
              <a:rPr lang="fr-FR" sz="2000" b="1" err="1">
                <a:latin typeface="Trebuchet MS"/>
                <a:ea typeface="+mn-lt"/>
                <a:cs typeface="+mn-lt"/>
              </a:rPr>
              <a:t>spécialisé.e</a:t>
            </a:r>
            <a:r>
              <a:rPr lang="fr-FR" sz="2000" b="1">
                <a:latin typeface="Trebuchet MS"/>
                <a:ea typeface="+mn-lt"/>
                <a:cs typeface="+mn-lt"/>
              </a:rPr>
              <a:t> en neuropsychologie considère l'être humain sous l'angle de sa cognition, de son comportement, de son fonctionnement cérébral, pour le comprendre et l'accompagner.</a:t>
            </a:r>
          </a:p>
          <a:p>
            <a:pPr algn="just"/>
            <a:endParaRPr lang="fr-FR">
              <a:latin typeface="Quire Sans"/>
              <a:cs typeface="Quire Sans"/>
            </a:endParaRPr>
          </a:p>
          <a:p>
            <a:r>
              <a:rPr lang="fr-FR" sz="2000">
                <a:latin typeface="Trebuchet MS"/>
                <a:cs typeface="Quire Sans"/>
              </a:rPr>
              <a:t>Le regard neuropsychologique peut être intéressant dans : </a:t>
            </a:r>
          </a:p>
          <a:p>
            <a:pPr marL="285750" indent="-285750">
              <a:buFont typeface="Calibri" panose="020B0604020202020204" pitchFamily="34" charset="0"/>
              <a:buChar char="-"/>
            </a:pPr>
            <a:r>
              <a:rPr lang="fr-FR" sz="2000">
                <a:latin typeface="Trebuchet MS"/>
                <a:cs typeface="Quire Sans"/>
              </a:rPr>
              <a:t>Les lésions neurologiques (AVC, trauma...)</a:t>
            </a:r>
          </a:p>
          <a:p>
            <a:pPr marL="285750" indent="-285750">
              <a:buFont typeface="Calibri" panose="020B0604020202020204" pitchFamily="34" charset="0"/>
              <a:buChar char="-"/>
            </a:pPr>
            <a:r>
              <a:rPr lang="fr-FR" sz="2000">
                <a:latin typeface="Trebuchet MS"/>
                <a:cs typeface="Quire Sans"/>
              </a:rPr>
              <a:t>Les maladies neurodégénératives (Alzheimer...)</a:t>
            </a:r>
          </a:p>
          <a:p>
            <a:pPr marL="285750" indent="-285750">
              <a:buFont typeface="Calibri" panose="020B0604020202020204" pitchFamily="34" charset="0"/>
              <a:buChar char="-"/>
            </a:pPr>
            <a:r>
              <a:rPr lang="fr-FR" sz="2000">
                <a:latin typeface="Trebuchet MS"/>
                <a:cs typeface="Quire Sans"/>
              </a:rPr>
              <a:t>La psychiatrie (schizophrénie...)</a:t>
            </a:r>
          </a:p>
          <a:p>
            <a:pPr marL="285750" indent="-285750">
              <a:buFont typeface="Calibri" panose="020B0604020202020204" pitchFamily="34" charset="0"/>
              <a:buChar char="-"/>
            </a:pPr>
            <a:r>
              <a:rPr lang="fr-FR" sz="2000" b="1">
                <a:latin typeface="Trebuchet MS"/>
                <a:cs typeface="Quire Sans"/>
              </a:rPr>
              <a:t>Les Troubles du  </a:t>
            </a:r>
            <a:r>
              <a:rPr lang="fr-FR" sz="2000" b="1" err="1">
                <a:latin typeface="Trebuchet MS"/>
                <a:cs typeface="Quire Sans"/>
              </a:rPr>
              <a:t>NeuroDéveloppement</a:t>
            </a:r>
            <a:r>
              <a:rPr lang="fr-FR" sz="2000" b="1">
                <a:latin typeface="Trebuchet MS"/>
                <a:cs typeface="Quire Sans"/>
              </a:rPr>
              <a:t> :</a:t>
            </a:r>
            <a:endParaRPr lang="fr-FR" sz="2000" b="1">
              <a:latin typeface="Trebuchet MS"/>
              <a:ea typeface="+mn-lt"/>
              <a:cs typeface="Quire Sans"/>
            </a:endParaRPr>
          </a:p>
        </p:txBody>
      </p:sp>
      <p:pic>
        <p:nvPicPr>
          <p:cNvPr id="3" name="Espace réservé du contenu 2" descr="Une image contenant texte, capture d’écran, Police, cercle&#10;&#10;Le contenu généré par l’IA peut être incorrect.">
            <a:extLst>
              <a:ext uri="{FF2B5EF4-FFF2-40B4-BE49-F238E27FC236}">
                <a16:creationId xmlns:a16="http://schemas.microsoft.com/office/drawing/2014/main" id="{A0E97D0C-43AB-43BE-51B8-D7DA9954D433}"/>
              </a:ext>
            </a:extLst>
          </p:cNvPr>
          <p:cNvPicPr>
            <a:picLocks noGrp="1" noChangeAspect="1"/>
          </p:cNvPicPr>
          <p:nvPr>
            <p:ph idx="1"/>
          </p:nvPr>
        </p:nvPicPr>
        <p:blipFill>
          <a:blip r:embed="rId2"/>
          <a:stretch>
            <a:fillRect/>
          </a:stretch>
        </p:blipFill>
        <p:spPr>
          <a:xfrm>
            <a:off x="4979406" y="841336"/>
            <a:ext cx="7202834" cy="5281948"/>
          </a:xfrm>
        </p:spPr>
      </p:pic>
      <p:grpSp>
        <p:nvGrpSpPr>
          <p:cNvPr id="12" name="Groupe 11">
            <a:extLst>
              <a:ext uri="{FF2B5EF4-FFF2-40B4-BE49-F238E27FC236}">
                <a16:creationId xmlns:a16="http://schemas.microsoft.com/office/drawing/2014/main" id="{94B7E5BB-F750-CFFA-52C7-9B725F32B42A}"/>
              </a:ext>
            </a:extLst>
          </p:cNvPr>
          <p:cNvGrpSpPr/>
          <p:nvPr/>
        </p:nvGrpSpPr>
        <p:grpSpPr>
          <a:xfrm>
            <a:off x="2934" y="-2707"/>
            <a:ext cx="12194681" cy="742366"/>
            <a:chOff x="2934" y="-2707"/>
            <a:chExt cx="12194681" cy="742366"/>
          </a:xfrm>
        </p:grpSpPr>
        <p:pic>
          <p:nvPicPr>
            <p:cNvPr id="8" name="Picture 3" descr="Mosaïque de formes géométriques colorées">
              <a:extLst>
                <a:ext uri="{FF2B5EF4-FFF2-40B4-BE49-F238E27FC236}">
                  <a16:creationId xmlns:a16="http://schemas.microsoft.com/office/drawing/2014/main" id="{8255C16B-36ED-E42F-3ECA-9CC54BB01AEC}"/>
                </a:ext>
              </a:extLst>
            </p:cNvPr>
            <p:cNvPicPr>
              <a:picLocks noChangeAspect="1"/>
            </p:cNvPicPr>
            <p:nvPr/>
          </p:nvPicPr>
          <p:blipFill>
            <a:blip r:embed="rId3"/>
            <a:srcRect l="10326" t="485" r="81978" b="-129"/>
            <a:stretch/>
          </p:blipFill>
          <p:spPr>
            <a:xfrm rot="5400000">
              <a:off x="3050524" y="-3050297"/>
              <a:ext cx="738958" cy="6834138"/>
            </a:xfrm>
            <a:prstGeom prst="rect">
              <a:avLst/>
            </a:prstGeom>
          </p:spPr>
        </p:pic>
        <p:pic>
          <p:nvPicPr>
            <p:cNvPr id="11" name="Picture 3" descr="Mosaïque de formes géométriques colorées">
              <a:extLst>
                <a:ext uri="{FF2B5EF4-FFF2-40B4-BE49-F238E27FC236}">
                  <a16:creationId xmlns:a16="http://schemas.microsoft.com/office/drawing/2014/main" id="{EAF7B284-CC0F-A343-59F2-57B2486678BE}"/>
                </a:ext>
              </a:extLst>
            </p:cNvPr>
            <p:cNvPicPr>
              <a:picLocks noChangeAspect="1"/>
            </p:cNvPicPr>
            <p:nvPr/>
          </p:nvPicPr>
          <p:blipFill>
            <a:blip r:embed="rId3"/>
            <a:srcRect l="6545" t="-751" r="85747" b="21728"/>
            <a:stretch/>
          </p:blipFill>
          <p:spPr>
            <a:xfrm rot="16200000">
              <a:off x="9117629" y="-2340326"/>
              <a:ext cx="740095" cy="5419876"/>
            </a:xfrm>
            <a:prstGeom prst="rect">
              <a:avLst/>
            </a:prstGeom>
          </p:spPr>
        </p:pic>
      </p:grpSp>
      <p:grpSp>
        <p:nvGrpSpPr>
          <p:cNvPr id="13" name="Groupe 12">
            <a:extLst>
              <a:ext uri="{FF2B5EF4-FFF2-40B4-BE49-F238E27FC236}">
                <a16:creationId xmlns:a16="http://schemas.microsoft.com/office/drawing/2014/main" id="{C9B30565-1A1D-9208-38BA-BD5EF92D2C24}"/>
              </a:ext>
            </a:extLst>
          </p:cNvPr>
          <p:cNvGrpSpPr/>
          <p:nvPr/>
        </p:nvGrpSpPr>
        <p:grpSpPr>
          <a:xfrm>
            <a:off x="-5927" y="6119874"/>
            <a:ext cx="12194681" cy="742366"/>
            <a:chOff x="2934" y="-2707"/>
            <a:chExt cx="12194681" cy="742366"/>
          </a:xfrm>
        </p:grpSpPr>
        <p:pic>
          <p:nvPicPr>
            <p:cNvPr id="14" name="Picture 3" descr="Mosaïque de formes géométriques colorées">
              <a:extLst>
                <a:ext uri="{FF2B5EF4-FFF2-40B4-BE49-F238E27FC236}">
                  <a16:creationId xmlns:a16="http://schemas.microsoft.com/office/drawing/2014/main" id="{7561F052-5544-0393-0678-3AC5DEA566DC}"/>
                </a:ext>
              </a:extLst>
            </p:cNvPr>
            <p:cNvPicPr>
              <a:picLocks noChangeAspect="1"/>
            </p:cNvPicPr>
            <p:nvPr/>
          </p:nvPicPr>
          <p:blipFill>
            <a:blip r:embed="rId3"/>
            <a:srcRect l="10326" t="485" r="81978" b="-129"/>
            <a:stretch/>
          </p:blipFill>
          <p:spPr>
            <a:xfrm rot="5400000">
              <a:off x="3050524" y="-3050297"/>
              <a:ext cx="738958" cy="6834138"/>
            </a:xfrm>
            <a:prstGeom prst="rect">
              <a:avLst/>
            </a:prstGeom>
          </p:spPr>
        </p:pic>
        <p:pic>
          <p:nvPicPr>
            <p:cNvPr id="15" name="Picture 3" descr="Mosaïque de formes géométriques colorées">
              <a:extLst>
                <a:ext uri="{FF2B5EF4-FFF2-40B4-BE49-F238E27FC236}">
                  <a16:creationId xmlns:a16="http://schemas.microsoft.com/office/drawing/2014/main" id="{F49B1110-9D79-AABF-D73F-52C8CDC66A6A}"/>
                </a:ext>
              </a:extLst>
            </p:cNvPr>
            <p:cNvPicPr>
              <a:picLocks noChangeAspect="1"/>
            </p:cNvPicPr>
            <p:nvPr/>
          </p:nvPicPr>
          <p:blipFill>
            <a:blip r:embed="rId3"/>
            <a:srcRect l="6545" t="-751" r="85747" b="21728"/>
            <a:stretch/>
          </p:blipFill>
          <p:spPr>
            <a:xfrm rot="16200000">
              <a:off x="9117629" y="-2340326"/>
              <a:ext cx="740095" cy="5419876"/>
            </a:xfrm>
            <a:prstGeom prst="rect">
              <a:avLst/>
            </a:prstGeom>
          </p:spPr>
        </p:pic>
      </p:grpSp>
      <p:sp>
        <p:nvSpPr>
          <p:cNvPr id="2" name="Titre 1">
            <a:extLst>
              <a:ext uri="{FF2B5EF4-FFF2-40B4-BE49-F238E27FC236}">
                <a16:creationId xmlns:a16="http://schemas.microsoft.com/office/drawing/2014/main" id="{EA760428-471E-4787-DECE-3E4CEABFFE58}"/>
              </a:ext>
            </a:extLst>
          </p:cNvPr>
          <p:cNvSpPr>
            <a:spLocks noGrp="1"/>
          </p:cNvSpPr>
          <p:nvPr>
            <p:ph type="title"/>
          </p:nvPr>
        </p:nvSpPr>
        <p:spPr>
          <a:xfrm>
            <a:off x="1334008" y="104648"/>
            <a:ext cx="9539359" cy="514096"/>
          </a:xfrm>
        </p:spPr>
        <p:txBody>
          <a:bodyPr>
            <a:noAutofit/>
          </a:bodyPr>
          <a:lstStyle/>
          <a:p>
            <a:r>
              <a:rPr lang="fr-FR" sz="3600" b="1">
                <a:solidFill>
                  <a:schemeClr val="accent6">
                    <a:lumMod val="49000"/>
                  </a:schemeClr>
                </a:solidFill>
              </a:rPr>
              <a:t>Des bases théoriques en constante évolution...</a:t>
            </a:r>
          </a:p>
        </p:txBody>
      </p:sp>
      <p:sp>
        <p:nvSpPr>
          <p:cNvPr id="5" name="Rectangle 4">
            <a:extLst>
              <a:ext uri="{FF2B5EF4-FFF2-40B4-BE49-F238E27FC236}">
                <a16:creationId xmlns:a16="http://schemas.microsoft.com/office/drawing/2014/main" id="{5B2661A7-8454-E640-A2CC-284C233AAB15}"/>
              </a:ext>
            </a:extLst>
          </p:cNvPr>
          <p:cNvSpPr/>
          <p:nvPr/>
        </p:nvSpPr>
        <p:spPr>
          <a:xfrm>
            <a:off x="7940381" y="1846635"/>
            <a:ext cx="1353312" cy="164592"/>
          </a:xfrm>
          <a:prstGeom prst="rect">
            <a:avLst/>
          </a:prstGeom>
          <a:solidFill>
            <a:srgbClr val="B1D61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a:solidFill>
                  <a:schemeClr val="tx1"/>
                </a:solidFill>
                <a:latin typeface="Aptos" panose="020B0004020202020204" pitchFamily="34" charset="0"/>
                <a:cs typeface="Aharoni" panose="020F0502020204030204" pitchFamily="2" charset="-79"/>
              </a:rPr>
              <a:t>DÉVELOPPEMENTAUX</a:t>
            </a:r>
            <a:endParaRPr lang="fr-FR" sz="1100" b="1">
              <a:solidFill>
                <a:schemeClr val="tx1"/>
              </a:solidFill>
              <a:latin typeface="Aptos" panose="020B0004020202020204" pitchFamily="34" charset="0"/>
              <a:cs typeface="Aharoni" panose="020F0502020204030204" pitchFamily="2" charset="-79"/>
            </a:endParaRPr>
          </a:p>
        </p:txBody>
      </p:sp>
    </p:spTree>
    <p:extLst>
      <p:ext uri="{BB962C8B-B14F-4D97-AF65-F5344CB8AC3E}">
        <p14:creationId xmlns:p14="http://schemas.microsoft.com/office/powerpoint/2010/main" val="3165868175"/>
      </p:ext>
    </p:extLst>
  </p:cSld>
  <p:clrMapOvr>
    <a:masterClrMapping/>
  </p:clrMapOvr>
  <p:transition spd="slow" advClick="0" advTm="3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5B250-21AE-68C7-696A-45849299AF6A}"/>
            </a:ext>
          </a:extLst>
        </p:cNvPr>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CE9E4869-A4E8-3AD7-7CD5-1D6FFB733F67}"/>
              </a:ext>
            </a:extLst>
          </p:cNvPr>
          <p:cNvSpPr>
            <a:spLocks noGrp="1"/>
          </p:cNvSpPr>
          <p:nvPr>
            <p:ph type="body" sz="half" idx="2"/>
          </p:nvPr>
        </p:nvSpPr>
        <p:spPr>
          <a:xfrm>
            <a:off x="-5927" y="522841"/>
            <a:ext cx="4619530" cy="1903488"/>
          </a:xfrm>
        </p:spPr>
        <p:txBody>
          <a:bodyPr vert="horz" lIns="91440" tIns="45720" rIns="91440" bIns="45720" rtlCol="0" anchor="t">
            <a:noAutofit/>
          </a:bodyPr>
          <a:lstStyle/>
          <a:p>
            <a:endParaRPr lang="fr-FR"/>
          </a:p>
          <a:p>
            <a:pPr algn="just"/>
            <a:r>
              <a:rPr lang="fr-FR" sz="2400" err="1">
                <a:latin typeface="Trebuchet MS" panose="020B0603020202020204" pitchFamily="34" charset="0"/>
                <a:ea typeface="+mn-lt"/>
                <a:cs typeface="+mn-lt"/>
              </a:rPr>
              <a:t>Un.e</a:t>
            </a:r>
            <a:r>
              <a:rPr lang="fr-FR" sz="2400">
                <a:latin typeface="Trebuchet MS" panose="020B0603020202020204" pitchFamily="34" charset="0"/>
                <a:ea typeface="+mn-lt"/>
                <a:cs typeface="+mn-lt"/>
              </a:rPr>
              <a:t> neuropsychologue cherche également à mieux comprendre comment l'enfant : </a:t>
            </a:r>
            <a:endParaRPr lang="fr-FR" sz="2400">
              <a:latin typeface="Trebuchet MS" panose="020B0603020202020204" pitchFamily="34" charset="0"/>
            </a:endParaRPr>
          </a:p>
          <a:p>
            <a:pPr algn="just"/>
            <a:endParaRPr lang="fr-FR" sz="2000">
              <a:latin typeface="Trebuchet MS" panose="020B0603020202020204" pitchFamily="34" charset="0"/>
              <a:cs typeface="Quire Sans"/>
            </a:endParaRPr>
          </a:p>
          <a:p>
            <a:pPr algn="ctr"/>
            <a:endParaRPr lang="fr-FR" sz="2000" b="1">
              <a:latin typeface="Quire Sans"/>
              <a:ea typeface="+mn-lt"/>
              <a:cs typeface="Quire Sans"/>
            </a:endParaRPr>
          </a:p>
        </p:txBody>
      </p:sp>
      <p:grpSp>
        <p:nvGrpSpPr>
          <p:cNvPr id="12" name="Groupe 11">
            <a:extLst>
              <a:ext uri="{FF2B5EF4-FFF2-40B4-BE49-F238E27FC236}">
                <a16:creationId xmlns:a16="http://schemas.microsoft.com/office/drawing/2014/main" id="{50AD62D1-C472-147B-BDA2-3154548E97C6}"/>
              </a:ext>
            </a:extLst>
          </p:cNvPr>
          <p:cNvGrpSpPr/>
          <p:nvPr/>
        </p:nvGrpSpPr>
        <p:grpSpPr>
          <a:xfrm>
            <a:off x="2934" y="-3030"/>
            <a:ext cx="12194681" cy="742366"/>
            <a:chOff x="2934" y="-2707"/>
            <a:chExt cx="12194681" cy="742366"/>
          </a:xfrm>
        </p:grpSpPr>
        <p:pic>
          <p:nvPicPr>
            <p:cNvPr id="8" name="Picture 3" descr="Mosaïque de formes géométriques colorées">
              <a:extLst>
                <a:ext uri="{FF2B5EF4-FFF2-40B4-BE49-F238E27FC236}">
                  <a16:creationId xmlns:a16="http://schemas.microsoft.com/office/drawing/2014/main" id="{9A17312F-514A-0ECD-5148-684CF4BAFF42}"/>
                </a:ext>
              </a:extLst>
            </p:cNvPr>
            <p:cNvPicPr>
              <a:picLocks noChangeAspect="1"/>
            </p:cNvPicPr>
            <p:nvPr/>
          </p:nvPicPr>
          <p:blipFill>
            <a:blip r:embed="rId2"/>
            <a:srcRect l="10326" t="485" r="81978" b="-129"/>
            <a:stretch/>
          </p:blipFill>
          <p:spPr>
            <a:xfrm rot="5400000">
              <a:off x="3050524" y="-3050297"/>
              <a:ext cx="738958" cy="6834138"/>
            </a:xfrm>
            <a:prstGeom prst="rect">
              <a:avLst/>
            </a:prstGeom>
          </p:spPr>
        </p:pic>
        <p:pic>
          <p:nvPicPr>
            <p:cNvPr id="11" name="Picture 3" descr="Mosaïque de formes géométriques colorées">
              <a:extLst>
                <a:ext uri="{FF2B5EF4-FFF2-40B4-BE49-F238E27FC236}">
                  <a16:creationId xmlns:a16="http://schemas.microsoft.com/office/drawing/2014/main" id="{A1681707-AABF-EE79-5B0C-71B4CCEE7290}"/>
                </a:ext>
              </a:extLst>
            </p:cNvPr>
            <p:cNvPicPr>
              <a:picLocks noChangeAspect="1"/>
            </p:cNvPicPr>
            <p:nvPr/>
          </p:nvPicPr>
          <p:blipFill>
            <a:blip r:embed="rId2"/>
            <a:srcRect l="6545" t="-751" r="85747" b="21728"/>
            <a:stretch/>
          </p:blipFill>
          <p:spPr>
            <a:xfrm rot="16200000">
              <a:off x="9117629" y="-2340326"/>
              <a:ext cx="740095" cy="5419876"/>
            </a:xfrm>
            <a:prstGeom prst="rect">
              <a:avLst/>
            </a:prstGeom>
          </p:spPr>
        </p:pic>
      </p:grpSp>
      <p:grpSp>
        <p:nvGrpSpPr>
          <p:cNvPr id="13" name="Groupe 12">
            <a:extLst>
              <a:ext uri="{FF2B5EF4-FFF2-40B4-BE49-F238E27FC236}">
                <a16:creationId xmlns:a16="http://schemas.microsoft.com/office/drawing/2014/main" id="{9AB3E6CA-E926-83D9-D87D-996CB640F3F2}"/>
              </a:ext>
            </a:extLst>
          </p:cNvPr>
          <p:cNvGrpSpPr/>
          <p:nvPr/>
        </p:nvGrpSpPr>
        <p:grpSpPr>
          <a:xfrm>
            <a:off x="-5927" y="6119874"/>
            <a:ext cx="12194681" cy="742366"/>
            <a:chOff x="2934" y="-2707"/>
            <a:chExt cx="12194681" cy="742366"/>
          </a:xfrm>
        </p:grpSpPr>
        <p:pic>
          <p:nvPicPr>
            <p:cNvPr id="14" name="Picture 3" descr="Mosaïque de formes géométriques colorées">
              <a:extLst>
                <a:ext uri="{FF2B5EF4-FFF2-40B4-BE49-F238E27FC236}">
                  <a16:creationId xmlns:a16="http://schemas.microsoft.com/office/drawing/2014/main" id="{88A300AE-BFB3-1627-CEA9-D3518CDB4BFF}"/>
                </a:ext>
              </a:extLst>
            </p:cNvPr>
            <p:cNvPicPr>
              <a:picLocks noChangeAspect="1"/>
            </p:cNvPicPr>
            <p:nvPr/>
          </p:nvPicPr>
          <p:blipFill>
            <a:blip r:embed="rId2"/>
            <a:srcRect l="10326" t="485" r="81978" b="-129"/>
            <a:stretch/>
          </p:blipFill>
          <p:spPr>
            <a:xfrm rot="5400000">
              <a:off x="3050524" y="-3050297"/>
              <a:ext cx="738958" cy="6834138"/>
            </a:xfrm>
            <a:prstGeom prst="rect">
              <a:avLst/>
            </a:prstGeom>
          </p:spPr>
        </p:pic>
        <p:pic>
          <p:nvPicPr>
            <p:cNvPr id="15" name="Picture 3" descr="Mosaïque de formes géométriques colorées">
              <a:extLst>
                <a:ext uri="{FF2B5EF4-FFF2-40B4-BE49-F238E27FC236}">
                  <a16:creationId xmlns:a16="http://schemas.microsoft.com/office/drawing/2014/main" id="{48BB3012-34D9-97A9-1911-50F30AEAF961}"/>
                </a:ext>
              </a:extLst>
            </p:cNvPr>
            <p:cNvPicPr>
              <a:picLocks noChangeAspect="1"/>
            </p:cNvPicPr>
            <p:nvPr/>
          </p:nvPicPr>
          <p:blipFill>
            <a:blip r:embed="rId2"/>
            <a:srcRect l="6545" t="-751" r="85747" b="21728"/>
            <a:stretch/>
          </p:blipFill>
          <p:spPr>
            <a:xfrm rot="16200000">
              <a:off x="9117629" y="-2340326"/>
              <a:ext cx="740095" cy="5419876"/>
            </a:xfrm>
            <a:prstGeom prst="rect">
              <a:avLst/>
            </a:prstGeom>
          </p:spPr>
        </p:pic>
      </p:grpSp>
      <p:sp>
        <p:nvSpPr>
          <p:cNvPr id="2" name="Titre 1">
            <a:extLst>
              <a:ext uri="{FF2B5EF4-FFF2-40B4-BE49-F238E27FC236}">
                <a16:creationId xmlns:a16="http://schemas.microsoft.com/office/drawing/2014/main" id="{BC3946F8-9578-83EA-09DA-44BE1F55551F}"/>
              </a:ext>
            </a:extLst>
          </p:cNvPr>
          <p:cNvSpPr>
            <a:spLocks noGrp="1"/>
          </p:cNvSpPr>
          <p:nvPr>
            <p:ph type="title"/>
          </p:nvPr>
        </p:nvSpPr>
        <p:spPr>
          <a:xfrm>
            <a:off x="4071101" y="88291"/>
            <a:ext cx="4473335" cy="658257"/>
          </a:xfrm>
        </p:spPr>
        <p:txBody>
          <a:bodyPr>
            <a:noAutofit/>
          </a:bodyPr>
          <a:lstStyle/>
          <a:p>
            <a:r>
              <a:rPr lang="fr-FR" sz="3600" b="1">
                <a:solidFill>
                  <a:schemeClr val="accent6">
                    <a:lumMod val="49000"/>
                  </a:schemeClr>
                </a:solidFill>
                <a:latin typeface="Trebuchet MS"/>
              </a:rPr>
              <a:t>   De la pratique…</a:t>
            </a:r>
          </a:p>
        </p:txBody>
      </p:sp>
      <p:pic>
        <p:nvPicPr>
          <p:cNvPr id="17" name="Image 16" descr="Une image contenant dessin, Visage humain, jeune enfant, texte&#10;&#10;Le contenu généré par l’IA peut être incorrect.">
            <a:extLst>
              <a:ext uri="{FF2B5EF4-FFF2-40B4-BE49-F238E27FC236}">
                <a16:creationId xmlns:a16="http://schemas.microsoft.com/office/drawing/2014/main" id="{AAD8049A-DFC7-3C14-2BAF-984BC337BEB2}"/>
              </a:ext>
            </a:extLst>
          </p:cNvPr>
          <p:cNvPicPr>
            <a:picLocks noChangeAspect="1"/>
          </p:cNvPicPr>
          <p:nvPr/>
        </p:nvPicPr>
        <p:blipFill>
          <a:blip r:embed="rId3"/>
          <a:srcRect l="22238" t="10448" r="22096" b="-746"/>
          <a:stretch/>
        </p:blipFill>
        <p:spPr>
          <a:xfrm>
            <a:off x="4066081" y="1906085"/>
            <a:ext cx="3994383" cy="3685804"/>
          </a:xfrm>
          <a:prstGeom prst="flowChartConnector">
            <a:avLst/>
          </a:prstGeom>
        </p:spPr>
      </p:pic>
      <p:graphicFrame>
        <p:nvGraphicFramePr>
          <p:cNvPr id="18" name="Diagramme 17">
            <a:extLst>
              <a:ext uri="{FF2B5EF4-FFF2-40B4-BE49-F238E27FC236}">
                <a16:creationId xmlns:a16="http://schemas.microsoft.com/office/drawing/2014/main" id="{DF3427FB-FB4D-BE37-DC4C-5F8FDE6D04EE}"/>
              </a:ext>
            </a:extLst>
          </p:cNvPr>
          <p:cNvGraphicFramePr/>
          <p:nvPr>
            <p:extLst>
              <p:ext uri="{D42A27DB-BD31-4B8C-83A1-F6EECF244321}">
                <p14:modId xmlns:p14="http://schemas.microsoft.com/office/powerpoint/2010/main" val="1548006652"/>
              </p:ext>
            </p:extLst>
          </p:nvPr>
        </p:nvGraphicFramePr>
        <p:xfrm>
          <a:off x="1901945" y="742745"/>
          <a:ext cx="8322654" cy="60372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98" name="Espace réservé du texte 3">
            <a:extLst>
              <a:ext uri="{FF2B5EF4-FFF2-40B4-BE49-F238E27FC236}">
                <a16:creationId xmlns:a16="http://schemas.microsoft.com/office/drawing/2014/main" id="{F40FBFAB-D406-38B9-527F-2A442EE43678}"/>
              </a:ext>
            </a:extLst>
          </p:cNvPr>
          <p:cNvSpPr txBox="1">
            <a:spLocks/>
          </p:cNvSpPr>
          <p:nvPr/>
        </p:nvSpPr>
        <p:spPr>
          <a:xfrm>
            <a:off x="9026305" y="2797328"/>
            <a:ext cx="3171310" cy="1828993"/>
          </a:xfrm>
          <a:prstGeom prst="rect">
            <a:avLst/>
          </a:prstGeom>
        </p:spPr>
        <p:txBody>
          <a:bodyPr vert="horz" lIns="91440" tIns="45720" rIns="91440" bIns="45720" rtlCol="0" anchor="t">
            <a:noAutofit/>
          </a:bodyPr>
          <a:lstStyle>
            <a:lvl1pPr marL="0" indent="0" algn="l" defTabSz="914400" rtl="0" eaLnBrk="1" latinLnBrk="0" hangingPunct="1">
              <a:lnSpc>
                <a:spcPct val="11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1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1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fr-FR" sz="2800" b="1">
                <a:latin typeface="Trebuchet MS" panose="020B0603020202020204" pitchFamily="34" charset="0"/>
                <a:cs typeface="Quire Sans"/>
              </a:rPr>
              <a:t>Même s'il n'a pas de TND ou autres lésions à priori !</a:t>
            </a:r>
          </a:p>
          <a:p>
            <a:pPr algn="just"/>
            <a:endParaRPr lang="fr-FR">
              <a:latin typeface="Calisto MT"/>
              <a:cs typeface="Quire Sans"/>
            </a:endParaRPr>
          </a:p>
          <a:p>
            <a:pPr algn="ctr"/>
            <a:endParaRPr lang="fr-FR" sz="2000" b="1">
              <a:latin typeface="Quire Sans"/>
              <a:ea typeface="+mn-lt"/>
              <a:cs typeface="Quire Sans"/>
            </a:endParaRPr>
          </a:p>
        </p:txBody>
      </p:sp>
    </p:spTree>
    <p:extLst>
      <p:ext uri="{BB962C8B-B14F-4D97-AF65-F5344CB8AC3E}">
        <p14:creationId xmlns:p14="http://schemas.microsoft.com/office/powerpoint/2010/main" val="1428098700"/>
      </p:ext>
    </p:extLst>
  </p:cSld>
  <p:clrMapOvr>
    <a:masterClrMapping/>
  </p:clrMapOvr>
  <p:transition spd="slow" advClick="0" advTm="1200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7CDA2-0BD2-8ADA-15AA-E02A601279E8}"/>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56A05C38-D8DE-33CD-80F1-73E95724FFC8}"/>
              </a:ext>
            </a:extLst>
          </p:cNvPr>
          <p:cNvGrpSpPr/>
          <p:nvPr/>
        </p:nvGrpSpPr>
        <p:grpSpPr>
          <a:xfrm>
            <a:off x="2934" y="-2707"/>
            <a:ext cx="12194681" cy="742366"/>
            <a:chOff x="2934" y="-2707"/>
            <a:chExt cx="12194681" cy="742366"/>
          </a:xfrm>
        </p:grpSpPr>
        <p:pic>
          <p:nvPicPr>
            <p:cNvPr id="6" name="Picture 3" descr="Mosaïque de formes géométriques colorées">
              <a:extLst>
                <a:ext uri="{FF2B5EF4-FFF2-40B4-BE49-F238E27FC236}">
                  <a16:creationId xmlns:a16="http://schemas.microsoft.com/office/drawing/2014/main" id="{259E80CB-DE21-E1B1-7C0E-B30DB69966DF}"/>
                </a:ext>
              </a:extLst>
            </p:cNvPr>
            <p:cNvPicPr>
              <a:picLocks noChangeAspect="1"/>
            </p:cNvPicPr>
            <p:nvPr/>
          </p:nvPicPr>
          <p:blipFill>
            <a:blip r:embed="rId2"/>
            <a:srcRect l="10326" t="485" r="81978" b="-129"/>
            <a:stretch/>
          </p:blipFill>
          <p:spPr>
            <a:xfrm rot="5400000">
              <a:off x="3050524" y="-3050297"/>
              <a:ext cx="738958" cy="6834138"/>
            </a:xfrm>
            <a:prstGeom prst="rect">
              <a:avLst/>
            </a:prstGeom>
          </p:spPr>
        </p:pic>
        <p:pic>
          <p:nvPicPr>
            <p:cNvPr id="7" name="Picture 3" descr="Mosaïque de formes géométriques colorées">
              <a:extLst>
                <a:ext uri="{FF2B5EF4-FFF2-40B4-BE49-F238E27FC236}">
                  <a16:creationId xmlns:a16="http://schemas.microsoft.com/office/drawing/2014/main" id="{90EA8B22-6265-36F1-6D15-39C5D556188E}"/>
                </a:ext>
              </a:extLst>
            </p:cNvPr>
            <p:cNvPicPr>
              <a:picLocks noChangeAspect="1"/>
            </p:cNvPicPr>
            <p:nvPr/>
          </p:nvPicPr>
          <p:blipFill>
            <a:blip r:embed="rId2"/>
            <a:srcRect l="6545" t="-751" r="85747" b="21728"/>
            <a:stretch/>
          </p:blipFill>
          <p:spPr>
            <a:xfrm rot="16200000">
              <a:off x="9117629" y="-2340326"/>
              <a:ext cx="740095" cy="5419876"/>
            </a:xfrm>
            <a:prstGeom prst="rect">
              <a:avLst/>
            </a:prstGeom>
          </p:spPr>
        </p:pic>
      </p:grpSp>
      <p:grpSp>
        <p:nvGrpSpPr>
          <p:cNvPr id="12" name="Groupe 11">
            <a:extLst>
              <a:ext uri="{FF2B5EF4-FFF2-40B4-BE49-F238E27FC236}">
                <a16:creationId xmlns:a16="http://schemas.microsoft.com/office/drawing/2014/main" id="{7C430E0B-6FBD-696E-2604-CC7F49278721}"/>
              </a:ext>
            </a:extLst>
          </p:cNvPr>
          <p:cNvGrpSpPr/>
          <p:nvPr/>
        </p:nvGrpSpPr>
        <p:grpSpPr>
          <a:xfrm>
            <a:off x="-4154" y="6112786"/>
            <a:ext cx="12194681" cy="742366"/>
            <a:chOff x="2934" y="-2707"/>
            <a:chExt cx="12194681" cy="742366"/>
          </a:xfrm>
        </p:grpSpPr>
        <p:pic>
          <p:nvPicPr>
            <p:cNvPr id="11" name="Picture 3" descr="Mosaïque de formes géométriques colorées">
              <a:extLst>
                <a:ext uri="{FF2B5EF4-FFF2-40B4-BE49-F238E27FC236}">
                  <a16:creationId xmlns:a16="http://schemas.microsoft.com/office/drawing/2014/main" id="{2F35B945-8438-EB8D-6E02-E1A2A995C8F2}"/>
                </a:ext>
              </a:extLst>
            </p:cNvPr>
            <p:cNvPicPr>
              <a:picLocks noChangeAspect="1"/>
            </p:cNvPicPr>
            <p:nvPr/>
          </p:nvPicPr>
          <p:blipFill>
            <a:blip r:embed="rId2"/>
            <a:srcRect l="6545" t="-751" r="85747" b="21728"/>
            <a:stretch/>
          </p:blipFill>
          <p:spPr>
            <a:xfrm rot="16200000">
              <a:off x="9117629" y="-2340326"/>
              <a:ext cx="740095" cy="5419876"/>
            </a:xfrm>
            <a:prstGeom prst="rect">
              <a:avLst/>
            </a:prstGeom>
          </p:spPr>
        </p:pic>
        <p:pic>
          <p:nvPicPr>
            <p:cNvPr id="10" name="Picture 3" descr="Mosaïque de formes géométriques colorées">
              <a:extLst>
                <a:ext uri="{FF2B5EF4-FFF2-40B4-BE49-F238E27FC236}">
                  <a16:creationId xmlns:a16="http://schemas.microsoft.com/office/drawing/2014/main" id="{EA008155-4CCC-E556-AA9A-89A969D0B006}"/>
                </a:ext>
              </a:extLst>
            </p:cNvPr>
            <p:cNvPicPr>
              <a:picLocks noChangeAspect="1"/>
            </p:cNvPicPr>
            <p:nvPr/>
          </p:nvPicPr>
          <p:blipFill>
            <a:blip r:embed="rId2"/>
            <a:srcRect l="10326" t="485" r="81978" b="-129"/>
            <a:stretch/>
          </p:blipFill>
          <p:spPr>
            <a:xfrm rot="5400000">
              <a:off x="3050524" y="-3050297"/>
              <a:ext cx="738958" cy="6834138"/>
            </a:xfrm>
            <a:prstGeom prst="rect">
              <a:avLst/>
            </a:prstGeom>
          </p:spPr>
        </p:pic>
      </p:grpSp>
      <p:sp>
        <p:nvSpPr>
          <p:cNvPr id="2" name="Titre 1">
            <a:extLst>
              <a:ext uri="{FF2B5EF4-FFF2-40B4-BE49-F238E27FC236}">
                <a16:creationId xmlns:a16="http://schemas.microsoft.com/office/drawing/2014/main" id="{9EEA660B-DBA6-E29F-95DA-E73DEE125BA2}"/>
              </a:ext>
            </a:extLst>
          </p:cNvPr>
          <p:cNvSpPr>
            <a:spLocks noGrp="1"/>
          </p:cNvSpPr>
          <p:nvPr>
            <p:ph type="title"/>
          </p:nvPr>
        </p:nvSpPr>
        <p:spPr>
          <a:xfrm>
            <a:off x="3628280" y="2281"/>
            <a:ext cx="4614212" cy="700814"/>
          </a:xfrm>
          <a:noFill/>
        </p:spPr>
        <p:txBody>
          <a:bodyPr>
            <a:noAutofit/>
          </a:bodyPr>
          <a:lstStyle/>
          <a:p>
            <a:r>
              <a:rPr lang="fr-FR" sz="3600" b="1">
                <a:solidFill>
                  <a:schemeClr val="accent6">
                    <a:lumMod val="49000"/>
                  </a:schemeClr>
                </a:solidFill>
                <a:latin typeface="Trebuchet MS"/>
              </a:rPr>
              <a:t>   De la pratique...</a:t>
            </a:r>
          </a:p>
        </p:txBody>
      </p:sp>
      <p:pic>
        <p:nvPicPr>
          <p:cNvPr id="2508" name="Image 2507" descr="Une image contenant Graphique, clipart, capture d’écran, graphisme&#10;&#10;Le contenu généré par l’IA peut être incorrect.">
            <a:extLst>
              <a:ext uri="{FF2B5EF4-FFF2-40B4-BE49-F238E27FC236}">
                <a16:creationId xmlns:a16="http://schemas.microsoft.com/office/drawing/2014/main" id="{36148C39-E07D-676E-1781-6C20BA2687B0}"/>
              </a:ext>
            </a:extLst>
          </p:cNvPr>
          <p:cNvPicPr>
            <a:picLocks noChangeAspect="1"/>
          </p:cNvPicPr>
          <p:nvPr/>
        </p:nvPicPr>
        <p:blipFill>
          <a:blip r:embed="rId3"/>
          <a:stretch>
            <a:fillRect/>
          </a:stretch>
        </p:blipFill>
        <p:spPr>
          <a:xfrm>
            <a:off x="3125609" y="745844"/>
            <a:ext cx="5701776" cy="5365527"/>
          </a:xfrm>
          <a:prstGeom prst="rect">
            <a:avLst/>
          </a:prstGeom>
          <a:noFill/>
        </p:spPr>
      </p:pic>
      <p:sp>
        <p:nvSpPr>
          <p:cNvPr id="2509" name="ZoneTexte 2508">
            <a:extLst>
              <a:ext uri="{FF2B5EF4-FFF2-40B4-BE49-F238E27FC236}">
                <a16:creationId xmlns:a16="http://schemas.microsoft.com/office/drawing/2014/main" id="{59D6269D-2518-5C86-A9F9-A6BEDFFC6363}"/>
              </a:ext>
            </a:extLst>
          </p:cNvPr>
          <p:cNvSpPr txBox="1"/>
          <p:nvPr/>
        </p:nvSpPr>
        <p:spPr>
          <a:xfrm>
            <a:off x="4144276" y="1670593"/>
            <a:ext cx="1951724"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chemeClr val="bg1"/>
                </a:solidFill>
                <a:latin typeface="Calisto MT"/>
              </a:rPr>
              <a:t>Tests standardisés</a:t>
            </a:r>
          </a:p>
          <a:p>
            <a:endParaRPr lang="fr-FR" sz="900" b="1">
              <a:solidFill>
                <a:schemeClr val="bg1"/>
              </a:solidFill>
              <a:latin typeface="Calisto MT"/>
            </a:endParaRPr>
          </a:p>
          <a:p>
            <a:endParaRPr lang="fr-FR">
              <a:solidFill>
                <a:schemeClr val="bg1"/>
              </a:solidFill>
              <a:latin typeface="Calisto MT"/>
            </a:endParaRPr>
          </a:p>
          <a:p>
            <a:r>
              <a:rPr lang="fr-FR" i="1">
                <a:solidFill>
                  <a:schemeClr val="bg1"/>
                </a:solidFill>
                <a:latin typeface="Calisto MT"/>
              </a:rPr>
              <a:t>Pour évaluer les fonctions cognitives</a:t>
            </a:r>
          </a:p>
        </p:txBody>
      </p:sp>
      <p:sp>
        <p:nvSpPr>
          <p:cNvPr id="2510" name="ZoneTexte 2509">
            <a:extLst>
              <a:ext uri="{FF2B5EF4-FFF2-40B4-BE49-F238E27FC236}">
                <a16:creationId xmlns:a16="http://schemas.microsoft.com/office/drawing/2014/main" id="{E3358C1B-B10F-F346-8397-DBFE4D5B9689}"/>
              </a:ext>
            </a:extLst>
          </p:cNvPr>
          <p:cNvSpPr txBox="1"/>
          <p:nvPr/>
        </p:nvSpPr>
        <p:spPr>
          <a:xfrm>
            <a:off x="5977444" y="1707164"/>
            <a:ext cx="200399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chemeClr val="bg1"/>
                </a:solidFill>
                <a:latin typeface="Calisto MT"/>
              </a:rPr>
              <a:t> Entretiens                  cliniques</a:t>
            </a:r>
          </a:p>
          <a:p>
            <a:endParaRPr lang="fr-FR" sz="1200" b="1">
              <a:solidFill>
                <a:schemeClr val="bg1"/>
              </a:solidFill>
              <a:latin typeface="Calisto MT"/>
            </a:endParaRPr>
          </a:p>
          <a:p>
            <a:r>
              <a:rPr lang="fr-FR" i="1">
                <a:solidFill>
                  <a:schemeClr val="bg1"/>
                </a:solidFill>
              </a:rPr>
              <a:t>Avec les familles</a:t>
            </a:r>
          </a:p>
        </p:txBody>
      </p:sp>
      <p:sp>
        <p:nvSpPr>
          <p:cNvPr id="2511" name="ZoneTexte 2510">
            <a:extLst>
              <a:ext uri="{FF2B5EF4-FFF2-40B4-BE49-F238E27FC236}">
                <a16:creationId xmlns:a16="http://schemas.microsoft.com/office/drawing/2014/main" id="{2F9BBFA2-8351-4903-C24D-86A9478AE447}"/>
              </a:ext>
            </a:extLst>
          </p:cNvPr>
          <p:cNvSpPr txBox="1"/>
          <p:nvPr/>
        </p:nvSpPr>
        <p:spPr>
          <a:xfrm>
            <a:off x="6102539" y="3425883"/>
            <a:ext cx="2254907"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chemeClr val="bg1"/>
                </a:solidFill>
                <a:latin typeface="Calisto MT"/>
              </a:rPr>
              <a:t>   Observations,     médiations</a:t>
            </a:r>
            <a:endParaRPr lang="fr-FR" sz="2000" b="1">
              <a:solidFill>
                <a:schemeClr val="bg1"/>
              </a:solidFill>
            </a:endParaRPr>
          </a:p>
          <a:p>
            <a:endParaRPr lang="fr-FR">
              <a:solidFill>
                <a:schemeClr val="bg1"/>
              </a:solidFill>
              <a:latin typeface="Calisto MT"/>
            </a:endParaRPr>
          </a:p>
          <a:p>
            <a:endParaRPr lang="fr-FR">
              <a:solidFill>
                <a:schemeClr val="bg1"/>
              </a:solidFill>
              <a:latin typeface="Calisto MT"/>
            </a:endParaRPr>
          </a:p>
          <a:p>
            <a:r>
              <a:rPr lang="fr-FR" i="1">
                <a:solidFill>
                  <a:schemeClr val="bg1"/>
                </a:solidFill>
                <a:latin typeface="Calisto MT"/>
              </a:rPr>
              <a:t>Avec l'enfant</a:t>
            </a:r>
          </a:p>
        </p:txBody>
      </p:sp>
      <p:sp>
        <p:nvSpPr>
          <p:cNvPr id="2512" name="ZoneTexte 2511">
            <a:extLst>
              <a:ext uri="{FF2B5EF4-FFF2-40B4-BE49-F238E27FC236}">
                <a16:creationId xmlns:a16="http://schemas.microsoft.com/office/drawing/2014/main" id="{8A6CCC84-78A0-AABE-2FFD-9FEF14CEDBE8}"/>
              </a:ext>
            </a:extLst>
          </p:cNvPr>
          <p:cNvSpPr txBox="1"/>
          <p:nvPr/>
        </p:nvSpPr>
        <p:spPr>
          <a:xfrm>
            <a:off x="4051666" y="3818782"/>
            <a:ext cx="205926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a:solidFill>
                  <a:schemeClr val="bg1"/>
                </a:solidFill>
                <a:latin typeface="Calisto MT"/>
              </a:rPr>
              <a:t>Echanges </a:t>
            </a:r>
            <a:r>
              <a:rPr lang="fr-FR" sz="2000" b="1" err="1">
                <a:solidFill>
                  <a:schemeClr val="bg1"/>
                </a:solidFill>
                <a:latin typeface="Calisto MT"/>
              </a:rPr>
              <a:t>pluri-disciplinaires</a:t>
            </a:r>
            <a:endParaRPr lang="fr-FR" sz="2000" b="1">
              <a:solidFill>
                <a:schemeClr val="bg1"/>
              </a:solidFill>
              <a:latin typeface="Calisto MT"/>
            </a:endParaRPr>
          </a:p>
          <a:p>
            <a:endParaRPr lang="fr-FR" sz="1600" i="1">
              <a:solidFill>
                <a:schemeClr val="bg1"/>
              </a:solidFill>
              <a:latin typeface="Calisto MT"/>
            </a:endParaRPr>
          </a:p>
          <a:p>
            <a:r>
              <a:rPr lang="fr-FR" i="1">
                <a:solidFill>
                  <a:schemeClr val="bg1"/>
                </a:solidFill>
                <a:latin typeface="Calisto MT"/>
              </a:rPr>
              <a:t>Croiser les regards</a:t>
            </a:r>
          </a:p>
        </p:txBody>
      </p:sp>
      <p:sp>
        <p:nvSpPr>
          <p:cNvPr id="2514" name="ZoneTexte 2508">
            <a:extLst>
              <a:ext uri="{FF2B5EF4-FFF2-40B4-BE49-F238E27FC236}">
                <a16:creationId xmlns:a16="http://schemas.microsoft.com/office/drawing/2014/main" id="{59D6269D-2518-5C86-A9F9-A6BEDFFC6363}"/>
              </a:ext>
            </a:extLst>
          </p:cNvPr>
          <p:cNvSpPr txBox="1"/>
          <p:nvPr/>
        </p:nvSpPr>
        <p:spPr>
          <a:xfrm>
            <a:off x="2301300" y="705590"/>
            <a:ext cx="7174288" cy="59507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3200" b="1">
                <a:latin typeface="Trebuchet MS"/>
              </a:rPr>
              <a:t>Boîte à outils du neuropsychologue</a:t>
            </a:r>
          </a:p>
        </p:txBody>
      </p:sp>
      <p:grpSp>
        <p:nvGrpSpPr>
          <p:cNvPr id="9" name="Groupe 8">
            <a:extLst>
              <a:ext uri="{FF2B5EF4-FFF2-40B4-BE49-F238E27FC236}">
                <a16:creationId xmlns:a16="http://schemas.microsoft.com/office/drawing/2014/main" id="{D6E46EC1-BDA2-C7EE-5F94-5E2ABF0D93E5}"/>
              </a:ext>
            </a:extLst>
          </p:cNvPr>
          <p:cNvGrpSpPr/>
          <p:nvPr/>
        </p:nvGrpSpPr>
        <p:grpSpPr>
          <a:xfrm>
            <a:off x="283512" y="1300880"/>
            <a:ext cx="3213064" cy="2319498"/>
            <a:chOff x="469825" y="964658"/>
            <a:chExt cx="3130491" cy="2039014"/>
          </a:xfrm>
        </p:grpSpPr>
        <p:pic>
          <p:nvPicPr>
            <p:cNvPr id="3" name="Image 2" descr="Une image contenant texte, capture d’écran, Danse, habits&#10;&#10;Le contenu généré par l’IA peut être incorrect.">
              <a:extLst>
                <a:ext uri="{FF2B5EF4-FFF2-40B4-BE49-F238E27FC236}">
                  <a16:creationId xmlns:a16="http://schemas.microsoft.com/office/drawing/2014/main" id="{C71F3536-38FF-2AA1-C766-B82BC5C4E101}"/>
                </a:ext>
              </a:extLst>
            </p:cNvPr>
            <p:cNvPicPr>
              <a:picLocks noChangeAspect="1"/>
            </p:cNvPicPr>
            <p:nvPr/>
          </p:nvPicPr>
          <p:blipFill>
            <a:blip r:embed="rId4"/>
            <a:stretch>
              <a:fillRect/>
            </a:stretch>
          </p:blipFill>
          <p:spPr>
            <a:xfrm rot="2640000">
              <a:off x="2493195" y="1315317"/>
              <a:ext cx="1107121" cy="1568303"/>
            </a:xfrm>
            <a:prstGeom prst="rect">
              <a:avLst/>
            </a:prstGeom>
          </p:spPr>
        </p:pic>
        <p:pic>
          <p:nvPicPr>
            <p:cNvPr id="4" name="Image 3" descr="Une image contenant Rectangle, texte, plante, conception&#10;&#10;Le contenu généré par l’IA peut être incorrect.">
              <a:extLst>
                <a:ext uri="{FF2B5EF4-FFF2-40B4-BE49-F238E27FC236}">
                  <a16:creationId xmlns:a16="http://schemas.microsoft.com/office/drawing/2014/main" id="{110EBB28-0080-4643-6B7F-6A728315D25A}"/>
                </a:ext>
              </a:extLst>
            </p:cNvPr>
            <p:cNvPicPr>
              <a:picLocks noChangeAspect="1"/>
            </p:cNvPicPr>
            <p:nvPr/>
          </p:nvPicPr>
          <p:blipFill>
            <a:blip r:embed="rId5"/>
            <a:stretch>
              <a:fillRect/>
            </a:stretch>
          </p:blipFill>
          <p:spPr>
            <a:xfrm rot="-1680000">
              <a:off x="469825" y="964658"/>
              <a:ext cx="1481249" cy="2039014"/>
            </a:xfrm>
            <a:prstGeom prst="rect">
              <a:avLst/>
            </a:prstGeom>
          </p:spPr>
        </p:pic>
        <p:pic>
          <p:nvPicPr>
            <p:cNvPr id="5" name="Image 4" descr="Une image contenant texte, capture d’écran, Rectangle, Police&#10;&#10;Le contenu généré par l’IA peut être incorrect.">
              <a:extLst>
                <a:ext uri="{FF2B5EF4-FFF2-40B4-BE49-F238E27FC236}">
                  <a16:creationId xmlns:a16="http://schemas.microsoft.com/office/drawing/2014/main" id="{C5F0D5EC-70AB-F944-DF59-2A7791E10BDE}"/>
                </a:ext>
              </a:extLst>
            </p:cNvPr>
            <p:cNvPicPr>
              <a:picLocks noChangeAspect="1"/>
            </p:cNvPicPr>
            <p:nvPr/>
          </p:nvPicPr>
          <p:blipFill>
            <a:blip r:embed="rId6"/>
            <a:stretch>
              <a:fillRect/>
            </a:stretch>
          </p:blipFill>
          <p:spPr>
            <a:xfrm>
              <a:off x="1502069" y="1027814"/>
              <a:ext cx="1211227" cy="1696780"/>
            </a:xfrm>
            <a:prstGeom prst="rect">
              <a:avLst/>
            </a:prstGeom>
          </p:spPr>
        </p:pic>
      </p:grpSp>
      <p:pic>
        <p:nvPicPr>
          <p:cNvPr id="13" name="Image 12" descr="Une image contenant dessin humoristique, dessin, illustration, Dessin d’enfant&#10;&#10;Le contenu généré par l’IA peut être incorrect.">
            <a:extLst>
              <a:ext uri="{FF2B5EF4-FFF2-40B4-BE49-F238E27FC236}">
                <a16:creationId xmlns:a16="http://schemas.microsoft.com/office/drawing/2014/main" id="{352BB57A-B776-4716-9C68-17AD6E66DCC4}"/>
              </a:ext>
            </a:extLst>
          </p:cNvPr>
          <p:cNvPicPr>
            <a:picLocks noChangeAspect="1"/>
          </p:cNvPicPr>
          <p:nvPr/>
        </p:nvPicPr>
        <p:blipFill>
          <a:blip r:embed="rId7"/>
          <a:stretch>
            <a:fillRect/>
          </a:stretch>
        </p:blipFill>
        <p:spPr>
          <a:xfrm>
            <a:off x="9129818" y="742006"/>
            <a:ext cx="2856527" cy="3062013"/>
          </a:xfrm>
          <a:prstGeom prst="rect">
            <a:avLst/>
          </a:prstGeom>
        </p:spPr>
      </p:pic>
      <p:pic>
        <p:nvPicPr>
          <p:cNvPr id="14" name="Image 13" descr="Une image contenant habits, meubles, dessin, dessin humoristique&#10;&#10;Le contenu généré par l’IA peut être incorrect.">
            <a:extLst>
              <a:ext uri="{FF2B5EF4-FFF2-40B4-BE49-F238E27FC236}">
                <a16:creationId xmlns:a16="http://schemas.microsoft.com/office/drawing/2014/main" id="{23B1168A-4DB7-35AA-57C4-976D84E50A79}"/>
              </a:ext>
            </a:extLst>
          </p:cNvPr>
          <p:cNvPicPr>
            <a:picLocks noChangeAspect="1"/>
          </p:cNvPicPr>
          <p:nvPr/>
        </p:nvPicPr>
        <p:blipFill>
          <a:blip r:embed="rId8"/>
          <a:stretch>
            <a:fillRect/>
          </a:stretch>
        </p:blipFill>
        <p:spPr>
          <a:xfrm>
            <a:off x="8005127" y="3465830"/>
            <a:ext cx="2613025" cy="2649220"/>
          </a:xfrm>
          <a:prstGeom prst="rect">
            <a:avLst/>
          </a:prstGeom>
        </p:spPr>
      </p:pic>
      <p:pic>
        <p:nvPicPr>
          <p:cNvPr id="15" name="Image 14" descr="Une image contenant meubles, clipart, dessin, chaise&#10;&#10;Le contenu généré par l’IA peut être incorrect.">
            <a:extLst>
              <a:ext uri="{FF2B5EF4-FFF2-40B4-BE49-F238E27FC236}">
                <a16:creationId xmlns:a16="http://schemas.microsoft.com/office/drawing/2014/main" id="{CF70ABED-0F7A-C7B3-96B8-FB9167BE2E27}"/>
              </a:ext>
            </a:extLst>
          </p:cNvPr>
          <p:cNvPicPr>
            <a:picLocks noChangeAspect="1"/>
          </p:cNvPicPr>
          <p:nvPr/>
        </p:nvPicPr>
        <p:blipFill>
          <a:blip r:embed="rId9"/>
          <a:stretch>
            <a:fillRect/>
          </a:stretch>
        </p:blipFill>
        <p:spPr>
          <a:xfrm>
            <a:off x="281842" y="3812422"/>
            <a:ext cx="3550121" cy="2305133"/>
          </a:xfrm>
          <a:prstGeom prst="rect">
            <a:avLst/>
          </a:prstGeom>
        </p:spPr>
      </p:pic>
    </p:spTree>
    <p:extLst>
      <p:ext uri="{BB962C8B-B14F-4D97-AF65-F5344CB8AC3E}">
        <p14:creationId xmlns:p14="http://schemas.microsoft.com/office/powerpoint/2010/main" val="2787938720"/>
      </p:ext>
    </p:extLst>
  </p:cSld>
  <p:clrMapOvr>
    <a:masterClrMapping/>
  </p:clrMapOvr>
  <p:transition spd="slow" advClick="0" advTm="12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09"/>
                                        </p:tgtEl>
                                        <p:attrNameLst>
                                          <p:attrName>style.visibility</p:attrName>
                                        </p:attrNameLst>
                                      </p:cBhvr>
                                      <p:to>
                                        <p:strVal val="visible"/>
                                      </p:to>
                                    </p:set>
                                    <p:animEffect transition="in" filter="fade">
                                      <p:cBhvr>
                                        <p:cTn id="7" dur="500"/>
                                        <p:tgtEl>
                                          <p:spTgt spid="25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10"/>
                                        </p:tgtEl>
                                        <p:attrNameLst>
                                          <p:attrName>style.visibility</p:attrName>
                                        </p:attrNameLst>
                                      </p:cBhvr>
                                      <p:to>
                                        <p:strVal val="visible"/>
                                      </p:to>
                                    </p:set>
                                    <p:animEffect transition="in" filter="fade">
                                      <p:cBhvr>
                                        <p:cTn id="17" dur="500"/>
                                        <p:tgtEl>
                                          <p:spTgt spid="25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11"/>
                                        </p:tgtEl>
                                        <p:attrNameLst>
                                          <p:attrName>style.visibility</p:attrName>
                                        </p:attrNameLst>
                                      </p:cBhvr>
                                      <p:to>
                                        <p:strVal val="visible"/>
                                      </p:to>
                                    </p:set>
                                    <p:animEffect transition="in" filter="fade">
                                      <p:cBhvr>
                                        <p:cTn id="27" dur="500"/>
                                        <p:tgtEl>
                                          <p:spTgt spid="25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12"/>
                                        </p:tgtEl>
                                        <p:attrNameLst>
                                          <p:attrName>style.visibility</p:attrName>
                                        </p:attrNameLst>
                                      </p:cBhvr>
                                      <p:to>
                                        <p:strVal val="visible"/>
                                      </p:to>
                                    </p:set>
                                    <p:animEffect transition="in" filter="fade">
                                      <p:cBhvr>
                                        <p:cTn id="37" dur="500"/>
                                        <p:tgtEl>
                                          <p:spTgt spid="25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 grpId="0"/>
      <p:bldP spid="2510" grpId="0"/>
      <p:bldP spid="2511" grpId="0"/>
      <p:bldP spid="25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20">
            <a:extLst>
              <a:ext uri="{FF2B5EF4-FFF2-40B4-BE49-F238E27FC236}">
                <a16:creationId xmlns:a16="http://schemas.microsoft.com/office/drawing/2014/main" id="{A63E51DE-77D3-6E6E-B2E0-2B3D166F9684}"/>
              </a:ext>
            </a:extLst>
          </p:cNvPr>
          <p:cNvSpPr/>
          <p:nvPr/>
        </p:nvSpPr>
        <p:spPr>
          <a:xfrm>
            <a:off x="131180" y="4235368"/>
            <a:ext cx="287437" cy="287437"/>
          </a:xfrm>
          <a:prstGeom prst="ellipse">
            <a:avLst/>
          </a:prstGeom>
          <a:solidFill>
            <a:srgbClr val="FFC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3B5B0170-45B2-0CC2-B85C-74B7C02EE111}"/>
              </a:ext>
            </a:extLst>
          </p:cNvPr>
          <p:cNvSpPr/>
          <p:nvPr/>
        </p:nvSpPr>
        <p:spPr>
          <a:xfrm>
            <a:off x="131179" y="3859190"/>
            <a:ext cx="287437" cy="287437"/>
          </a:xfrm>
          <a:prstGeom prst="ellipse">
            <a:avLst/>
          </a:prstGeom>
          <a:solidFill>
            <a:srgbClr val="54C0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93055766-3220-681B-310E-E3C275EE4D18}"/>
              </a:ext>
            </a:extLst>
          </p:cNvPr>
          <p:cNvSpPr/>
          <p:nvPr/>
        </p:nvSpPr>
        <p:spPr>
          <a:xfrm>
            <a:off x="131180" y="3164710"/>
            <a:ext cx="287437" cy="287437"/>
          </a:xfrm>
          <a:prstGeom prst="ellipse">
            <a:avLst/>
          </a:prstGeom>
          <a:solidFill>
            <a:srgbClr val="9BDCFA"/>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C532BCD6-763D-538C-B31F-6F16B82B52C9}"/>
              </a:ext>
            </a:extLst>
          </p:cNvPr>
          <p:cNvSpPr/>
          <p:nvPr/>
        </p:nvSpPr>
        <p:spPr>
          <a:xfrm>
            <a:off x="131179" y="2798178"/>
            <a:ext cx="287437" cy="287437"/>
          </a:xfrm>
          <a:prstGeom prst="ellipse">
            <a:avLst/>
          </a:prstGeom>
          <a:solidFill>
            <a:schemeClr val="accent1">
              <a:lumMod val="60000"/>
              <a:lumOff val="4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93851FA5-8C02-B266-5B87-3A9806ECC190}"/>
              </a:ext>
            </a:extLst>
          </p:cNvPr>
          <p:cNvSpPr/>
          <p:nvPr/>
        </p:nvSpPr>
        <p:spPr>
          <a:xfrm>
            <a:off x="131180" y="2412356"/>
            <a:ext cx="287437" cy="287437"/>
          </a:xfrm>
          <a:prstGeom prst="ellipse">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098CDB5-990A-7D56-7AA6-9187176F6F46}"/>
              </a:ext>
            </a:extLst>
          </p:cNvPr>
          <p:cNvSpPr/>
          <p:nvPr/>
        </p:nvSpPr>
        <p:spPr>
          <a:xfrm>
            <a:off x="131179" y="1978304"/>
            <a:ext cx="287437" cy="287437"/>
          </a:xfrm>
          <a:prstGeom prst="ellipse">
            <a:avLst/>
          </a:prstGeom>
          <a:solidFill>
            <a:schemeClr val="accent5"/>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D8C1D487-35F9-7733-EC4E-816BD404F273}"/>
              </a:ext>
            </a:extLst>
          </p:cNvPr>
          <p:cNvSpPr/>
          <p:nvPr/>
        </p:nvSpPr>
        <p:spPr>
          <a:xfrm>
            <a:off x="131179" y="1601926"/>
            <a:ext cx="287437" cy="287437"/>
          </a:xfrm>
          <a:prstGeom prst="ellipse">
            <a:avLst/>
          </a:prstGeom>
          <a:solidFill>
            <a:schemeClr val="accent6">
              <a:lumMod val="60000"/>
              <a:lumOff val="4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clipart, dessin humoristique, illustration&#10;&#10;Le contenu généré par l’IA peut être incorrect.">
            <a:extLst>
              <a:ext uri="{FF2B5EF4-FFF2-40B4-BE49-F238E27FC236}">
                <a16:creationId xmlns:a16="http://schemas.microsoft.com/office/drawing/2014/main" id="{A871120E-AC38-BB2C-8964-2E4E8DBD4723}"/>
              </a:ext>
            </a:extLst>
          </p:cNvPr>
          <p:cNvPicPr>
            <a:picLocks noChangeAspect="1"/>
          </p:cNvPicPr>
          <p:nvPr/>
        </p:nvPicPr>
        <p:blipFill>
          <a:blip r:embed="rId2"/>
          <a:srcRect t="350" r="400" b="7385"/>
          <a:stretch/>
        </p:blipFill>
        <p:spPr>
          <a:xfrm>
            <a:off x="3506194" y="1522890"/>
            <a:ext cx="2732227" cy="1537939"/>
          </a:xfrm>
          <a:prstGeom prst="rect">
            <a:avLst/>
          </a:prstGeom>
        </p:spPr>
      </p:pic>
      <p:pic>
        <p:nvPicPr>
          <p:cNvPr id="5" name="Espace réservé du contenu 4" descr="Une image contenant texte, dessin humoristique&#10;&#10;Le contenu généré par l’IA peut être incorrect.">
            <a:extLst>
              <a:ext uri="{FF2B5EF4-FFF2-40B4-BE49-F238E27FC236}">
                <a16:creationId xmlns:a16="http://schemas.microsoft.com/office/drawing/2014/main" id="{037DBBE6-0B53-EF15-2767-B57470180459}"/>
              </a:ext>
            </a:extLst>
          </p:cNvPr>
          <p:cNvPicPr>
            <a:picLocks noGrp="1" noChangeAspect="1"/>
          </p:cNvPicPr>
          <p:nvPr>
            <p:ph idx="1"/>
          </p:nvPr>
        </p:nvPicPr>
        <p:blipFill>
          <a:blip r:embed="rId3"/>
          <a:stretch>
            <a:fillRect/>
          </a:stretch>
        </p:blipFill>
        <p:spPr>
          <a:xfrm>
            <a:off x="8332489" y="747263"/>
            <a:ext cx="3675264" cy="2734574"/>
          </a:xfrm>
        </p:spPr>
      </p:pic>
      <p:sp>
        <p:nvSpPr>
          <p:cNvPr id="4" name="Espace réservé du texte 3">
            <a:extLst>
              <a:ext uri="{FF2B5EF4-FFF2-40B4-BE49-F238E27FC236}">
                <a16:creationId xmlns:a16="http://schemas.microsoft.com/office/drawing/2014/main" id="{3A3A3F50-A34C-B020-3C20-3AEB33D31E91}"/>
              </a:ext>
            </a:extLst>
          </p:cNvPr>
          <p:cNvSpPr>
            <a:spLocks noGrp="1"/>
          </p:cNvSpPr>
          <p:nvPr>
            <p:ph type="body" sz="half" idx="2"/>
          </p:nvPr>
        </p:nvSpPr>
        <p:spPr>
          <a:xfrm>
            <a:off x="125658" y="605356"/>
            <a:ext cx="4927919" cy="5583067"/>
          </a:xfrm>
        </p:spPr>
        <p:txBody>
          <a:bodyPr vert="horz" lIns="91440" tIns="45720" rIns="91440" bIns="45720" rtlCol="0" anchor="t">
            <a:normAutofit/>
          </a:bodyPr>
          <a:lstStyle/>
          <a:p>
            <a:r>
              <a:rPr lang="fr-FR" sz="2000" err="1">
                <a:latin typeface="Trebuchet MS" panose="020B0603020202020204" pitchFamily="34" charset="0"/>
              </a:rPr>
              <a:t>Un.e</a:t>
            </a:r>
            <a:r>
              <a:rPr lang="fr-FR" sz="2000">
                <a:latin typeface="Trebuchet MS" panose="020B0603020202020204" pitchFamily="34" charset="0"/>
              </a:rPr>
              <a:t> neuropsychologue </a:t>
            </a:r>
            <a:r>
              <a:rPr lang="fr-FR" sz="2000" b="1" u="sng">
                <a:latin typeface="Trebuchet MS" panose="020B0603020202020204" pitchFamily="34" charset="0"/>
              </a:rPr>
              <a:t>peut</a:t>
            </a:r>
            <a:r>
              <a:rPr lang="fr-FR" sz="2000">
                <a:latin typeface="Trebuchet MS" panose="020B0603020202020204" pitchFamily="34" charset="0"/>
              </a:rPr>
              <a:t> aussi se former tout au long de sa carrière et accompagner… </a:t>
            </a:r>
          </a:p>
          <a:p>
            <a:r>
              <a:rPr lang="fr-FR" sz="2000">
                <a:solidFill>
                  <a:schemeClr val="bg1"/>
                </a:solidFill>
                <a:latin typeface="Trebuchet MS" panose="020B0603020202020204" pitchFamily="34" charset="0"/>
              </a:rPr>
              <a:t>1</a:t>
            </a:r>
            <a:r>
              <a:rPr lang="fr-FR" sz="2000">
                <a:latin typeface="Trebuchet MS" panose="020B0603020202020204" pitchFamily="34" charset="0"/>
              </a:rPr>
              <a:t>  L'expression et la gestion des émotions</a:t>
            </a:r>
          </a:p>
          <a:p>
            <a:r>
              <a:rPr lang="fr-FR" sz="2000">
                <a:solidFill>
                  <a:schemeClr val="bg1"/>
                </a:solidFill>
                <a:latin typeface="Trebuchet MS" panose="020B0603020202020204" pitchFamily="34" charset="0"/>
              </a:rPr>
              <a:t>2</a:t>
            </a:r>
            <a:r>
              <a:rPr lang="fr-FR" sz="2000">
                <a:latin typeface="Trebuchet MS" panose="020B0603020202020204" pitchFamily="34" charset="0"/>
              </a:rPr>
              <a:t>  Les difficultés de comportement</a:t>
            </a:r>
          </a:p>
          <a:p>
            <a:r>
              <a:rPr lang="fr-FR" sz="2000">
                <a:solidFill>
                  <a:schemeClr val="bg1"/>
                </a:solidFill>
                <a:latin typeface="Trebuchet MS" panose="020B0603020202020204" pitchFamily="34" charset="0"/>
              </a:rPr>
              <a:t>3</a:t>
            </a:r>
            <a:r>
              <a:rPr lang="fr-FR" sz="2000">
                <a:latin typeface="Trebuchet MS" panose="020B0603020202020204" pitchFamily="34" charset="0"/>
              </a:rPr>
              <a:t>  Les troubles du sommeil</a:t>
            </a:r>
          </a:p>
          <a:p>
            <a:r>
              <a:rPr lang="fr-FR" sz="2000">
                <a:solidFill>
                  <a:schemeClr val="bg1"/>
                </a:solidFill>
                <a:latin typeface="Trebuchet MS" panose="020B0603020202020204" pitchFamily="34" charset="0"/>
              </a:rPr>
              <a:t>4</a:t>
            </a:r>
            <a:r>
              <a:rPr lang="fr-FR" sz="2000">
                <a:latin typeface="Trebuchet MS" panose="020B0603020202020204" pitchFamily="34" charset="0"/>
              </a:rPr>
              <a:t>  La compréhension des TND </a:t>
            </a:r>
          </a:p>
          <a:p>
            <a:r>
              <a:rPr lang="fr-FR" sz="2000">
                <a:solidFill>
                  <a:schemeClr val="bg1"/>
                </a:solidFill>
                <a:latin typeface="Trebuchet MS" panose="020B0603020202020204" pitchFamily="34" charset="0"/>
              </a:rPr>
              <a:t>5</a:t>
            </a:r>
            <a:r>
              <a:rPr lang="fr-FR" sz="2000">
                <a:latin typeface="Trebuchet MS" panose="020B0603020202020204" pitchFamily="34" charset="0"/>
              </a:rPr>
              <a:t>  La mise en place d'aménagements et stratégies concrets au quotidien</a:t>
            </a:r>
          </a:p>
          <a:p>
            <a:r>
              <a:rPr lang="fr-FR" sz="2000">
                <a:solidFill>
                  <a:schemeClr val="bg1"/>
                </a:solidFill>
                <a:latin typeface="Trebuchet MS" panose="020B0603020202020204" pitchFamily="34" charset="0"/>
              </a:rPr>
              <a:t>6</a:t>
            </a:r>
            <a:r>
              <a:rPr lang="fr-FR" sz="2000">
                <a:latin typeface="Trebuchet MS" panose="020B0603020202020204" pitchFamily="34" charset="0"/>
              </a:rPr>
              <a:t>  Aider à renforcer l'estime de soi</a:t>
            </a:r>
          </a:p>
          <a:p>
            <a:r>
              <a:rPr lang="fr-FR" sz="2000">
                <a:solidFill>
                  <a:schemeClr val="bg1"/>
                </a:solidFill>
                <a:latin typeface="Trebuchet MS" panose="020B0603020202020204" pitchFamily="34" charset="0"/>
              </a:rPr>
              <a:t>7</a:t>
            </a:r>
            <a:r>
              <a:rPr lang="fr-FR" sz="2000">
                <a:latin typeface="Trebuchet MS" panose="020B0603020202020204" pitchFamily="34" charset="0"/>
              </a:rPr>
              <a:t>  Soutenir l'analyse des habiletés sociales</a:t>
            </a:r>
          </a:p>
          <a:p>
            <a:r>
              <a:rPr lang="fr-FR" sz="2000"/>
              <a:t>...</a:t>
            </a:r>
          </a:p>
          <a:p>
            <a:pPr marL="285750" indent="-285750">
              <a:buFont typeface="Calibri" panose="020B0604020202020204" pitchFamily="34" charset="0"/>
              <a:buChar char="-"/>
            </a:pPr>
            <a:endParaRPr lang="fr-FR"/>
          </a:p>
        </p:txBody>
      </p:sp>
      <p:pic>
        <p:nvPicPr>
          <p:cNvPr id="9" name="Image 8" descr="Une image contenant dessin, fleur, rose, Dessin d’enfant&#10;&#10;Le contenu généré par l’IA peut être incorrect.">
            <a:extLst>
              <a:ext uri="{FF2B5EF4-FFF2-40B4-BE49-F238E27FC236}">
                <a16:creationId xmlns:a16="http://schemas.microsoft.com/office/drawing/2014/main" id="{2583F521-EFA7-85E8-0790-A5AC4DA5DCE5}"/>
              </a:ext>
            </a:extLst>
          </p:cNvPr>
          <p:cNvPicPr>
            <a:picLocks noChangeAspect="1"/>
          </p:cNvPicPr>
          <p:nvPr/>
        </p:nvPicPr>
        <p:blipFill>
          <a:blip r:embed="rId4"/>
          <a:stretch>
            <a:fillRect/>
          </a:stretch>
        </p:blipFill>
        <p:spPr>
          <a:xfrm>
            <a:off x="4929996" y="2794958"/>
            <a:ext cx="3309668" cy="3309668"/>
          </a:xfrm>
          <a:prstGeom prst="rect">
            <a:avLst/>
          </a:prstGeom>
        </p:spPr>
      </p:pic>
      <p:pic>
        <p:nvPicPr>
          <p:cNvPr id="10" name="Image 9" descr="Une image contenant texte, rose, Dessin d’enfant, Post-it&#10;&#10;Le contenu généré par l’IA peut être incorrect.">
            <a:extLst>
              <a:ext uri="{FF2B5EF4-FFF2-40B4-BE49-F238E27FC236}">
                <a16:creationId xmlns:a16="http://schemas.microsoft.com/office/drawing/2014/main" id="{DF2FFFE7-C52C-A7E4-1FBA-C30961E59E9D}"/>
              </a:ext>
            </a:extLst>
          </p:cNvPr>
          <p:cNvPicPr>
            <a:picLocks noChangeAspect="1"/>
          </p:cNvPicPr>
          <p:nvPr/>
        </p:nvPicPr>
        <p:blipFill>
          <a:blip r:embed="rId5"/>
          <a:stretch>
            <a:fillRect/>
          </a:stretch>
        </p:blipFill>
        <p:spPr>
          <a:xfrm>
            <a:off x="8332488" y="3580221"/>
            <a:ext cx="3832485" cy="2520019"/>
          </a:xfrm>
          <a:prstGeom prst="rect">
            <a:avLst/>
          </a:prstGeom>
        </p:spPr>
      </p:pic>
      <p:pic>
        <p:nvPicPr>
          <p:cNvPr id="11" name="Image 10" descr="Une image contenant croquis, dessin, art, hibou&#10;&#10;Le contenu généré par l’IA peut être incorrect.">
            <a:extLst>
              <a:ext uri="{FF2B5EF4-FFF2-40B4-BE49-F238E27FC236}">
                <a16:creationId xmlns:a16="http://schemas.microsoft.com/office/drawing/2014/main" id="{CCA2EBEB-D224-1628-9372-188D96DD59AF}"/>
              </a:ext>
            </a:extLst>
          </p:cNvPr>
          <p:cNvPicPr>
            <a:picLocks noChangeAspect="1"/>
          </p:cNvPicPr>
          <p:nvPr/>
        </p:nvPicPr>
        <p:blipFill>
          <a:blip r:embed="rId6"/>
          <a:stretch>
            <a:fillRect/>
          </a:stretch>
        </p:blipFill>
        <p:spPr>
          <a:xfrm>
            <a:off x="6437912" y="747263"/>
            <a:ext cx="1760328" cy="1927285"/>
          </a:xfrm>
          <a:prstGeom prst="rect">
            <a:avLst/>
          </a:prstGeom>
        </p:spPr>
      </p:pic>
      <p:grpSp>
        <p:nvGrpSpPr>
          <p:cNvPr id="12" name="Groupe 11">
            <a:extLst>
              <a:ext uri="{FF2B5EF4-FFF2-40B4-BE49-F238E27FC236}">
                <a16:creationId xmlns:a16="http://schemas.microsoft.com/office/drawing/2014/main" id="{2AA011EF-8A79-EA52-BEF9-9D4FB48DD4D7}"/>
              </a:ext>
            </a:extLst>
          </p:cNvPr>
          <p:cNvGrpSpPr/>
          <p:nvPr/>
        </p:nvGrpSpPr>
        <p:grpSpPr>
          <a:xfrm>
            <a:off x="2934" y="-2707"/>
            <a:ext cx="12194681" cy="651585"/>
            <a:chOff x="2934" y="-2707"/>
            <a:chExt cx="12194681" cy="742366"/>
          </a:xfrm>
        </p:grpSpPr>
        <p:pic>
          <p:nvPicPr>
            <p:cNvPr id="6" name="Picture 3" descr="Mosaïque de formes géométriques colorées">
              <a:extLst>
                <a:ext uri="{FF2B5EF4-FFF2-40B4-BE49-F238E27FC236}">
                  <a16:creationId xmlns:a16="http://schemas.microsoft.com/office/drawing/2014/main" id="{F84D929C-C7A3-3F44-6B6B-6E5F382D9F29}"/>
                </a:ext>
              </a:extLst>
            </p:cNvPr>
            <p:cNvPicPr>
              <a:picLocks noChangeAspect="1"/>
            </p:cNvPicPr>
            <p:nvPr/>
          </p:nvPicPr>
          <p:blipFill>
            <a:blip r:embed="rId7"/>
            <a:srcRect l="10326" t="485" r="81978" b="-129"/>
            <a:stretch/>
          </p:blipFill>
          <p:spPr>
            <a:xfrm rot="5400000">
              <a:off x="3050524" y="-3050297"/>
              <a:ext cx="738958" cy="6834138"/>
            </a:xfrm>
            <a:prstGeom prst="rect">
              <a:avLst/>
            </a:prstGeom>
          </p:spPr>
        </p:pic>
        <p:pic>
          <p:nvPicPr>
            <p:cNvPr id="7" name="Picture 3" descr="Mosaïque de formes géométriques colorées">
              <a:extLst>
                <a:ext uri="{FF2B5EF4-FFF2-40B4-BE49-F238E27FC236}">
                  <a16:creationId xmlns:a16="http://schemas.microsoft.com/office/drawing/2014/main" id="{9CC48C7C-27AB-8A68-0E3F-43F568493835}"/>
                </a:ext>
              </a:extLst>
            </p:cNvPr>
            <p:cNvPicPr>
              <a:picLocks noChangeAspect="1"/>
            </p:cNvPicPr>
            <p:nvPr/>
          </p:nvPicPr>
          <p:blipFill>
            <a:blip r:embed="rId7"/>
            <a:srcRect l="6545" t="-751" r="85747" b="21728"/>
            <a:stretch/>
          </p:blipFill>
          <p:spPr>
            <a:xfrm rot="16200000">
              <a:off x="9117629" y="-2340326"/>
              <a:ext cx="740095" cy="5419876"/>
            </a:xfrm>
            <a:prstGeom prst="rect">
              <a:avLst/>
            </a:prstGeom>
          </p:spPr>
        </p:pic>
      </p:grpSp>
      <p:grpSp>
        <p:nvGrpSpPr>
          <p:cNvPr id="16" name="Groupe 15">
            <a:extLst>
              <a:ext uri="{FF2B5EF4-FFF2-40B4-BE49-F238E27FC236}">
                <a16:creationId xmlns:a16="http://schemas.microsoft.com/office/drawing/2014/main" id="{494E11EE-7FCF-30B1-6CF5-5DAD1245538E}"/>
              </a:ext>
            </a:extLst>
          </p:cNvPr>
          <p:cNvGrpSpPr/>
          <p:nvPr/>
        </p:nvGrpSpPr>
        <p:grpSpPr>
          <a:xfrm>
            <a:off x="-66178" y="6112786"/>
            <a:ext cx="12194681" cy="742366"/>
            <a:chOff x="2934" y="-2707"/>
            <a:chExt cx="12194681" cy="742366"/>
          </a:xfrm>
        </p:grpSpPr>
        <p:pic>
          <p:nvPicPr>
            <p:cNvPr id="14" name="Picture 3" descr="Mosaïque de formes géométriques colorées">
              <a:extLst>
                <a:ext uri="{FF2B5EF4-FFF2-40B4-BE49-F238E27FC236}">
                  <a16:creationId xmlns:a16="http://schemas.microsoft.com/office/drawing/2014/main" id="{FAB73C16-BF43-4C13-80AD-ADA7B4F37E18}"/>
                </a:ext>
              </a:extLst>
            </p:cNvPr>
            <p:cNvPicPr>
              <a:picLocks noChangeAspect="1"/>
            </p:cNvPicPr>
            <p:nvPr/>
          </p:nvPicPr>
          <p:blipFill>
            <a:blip r:embed="rId7"/>
            <a:srcRect l="10326" t="485" r="81978" b="-129"/>
            <a:stretch/>
          </p:blipFill>
          <p:spPr>
            <a:xfrm rot="5400000">
              <a:off x="3050524" y="-3050297"/>
              <a:ext cx="738958" cy="6834138"/>
            </a:xfrm>
            <a:prstGeom prst="rect">
              <a:avLst/>
            </a:prstGeom>
          </p:spPr>
        </p:pic>
        <p:pic>
          <p:nvPicPr>
            <p:cNvPr id="15" name="Picture 3" descr="Mosaïque de formes géométriques colorées">
              <a:extLst>
                <a:ext uri="{FF2B5EF4-FFF2-40B4-BE49-F238E27FC236}">
                  <a16:creationId xmlns:a16="http://schemas.microsoft.com/office/drawing/2014/main" id="{80835EE8-83A6-9B6E-F090-0ACB4E647A91}"/>
                </a:ext>
              </a:extLst>
            </p:cNvPr>
            <p:cNvPicPr>
              <a:picLocks noChangeAspect="1"/>
            </p:cNvPicPr>
            <p:nvPr/>
          </p:nvPicPr>
          <p:blipFill>
            <a:blip r:embed="rId7"/>
            <a:srcRect l="6545" t="-751" r="85747" b="21728"/>
            <a:stretch/>
          </p:blipFill>
          <p:spPr>
            <a:xfrm rot="16200000">
              <a:off x="9117629" y="-2340326"/>
              <a:ext cx="740095" cy="5419876"/>
            </a:xfrm>
            <a:prstGeom prst="rect">
              <a:avLst/>
            </a:prstGeom>
          </p:spPr>
        </p:pic>
      </p:grpSp>
      <p:sp>
        <p:nvSpPr>
          <p:cNvPr id="2" name="Titre 1">
            <a:extLst>
              <a:ext uri="{FF2B5EF4-FFF2-40B4-BE49-F238E27FC236}">
                <a16:creationId xmlns:a16="http://schemas.microsoft.com/office/drawing/2014/main" id="{FC202347-A7BB-A3A3-EC75-12F7B4350EE1}"/>
              </a:ext>
            </a:extLst>
          </p:cNvPr>
          <p:cNvSpPr>
            <a:spLocks noGrp="1"/>
          </p:cNvSpPr>
          <p:nvPr>
            <p:ph type="title"/>
          </p:nvPr>
        </p:nvSpPr>
        <p:spPr>
          <a:xfrm>
            <a:off x="4392168" y="64008"/>
            <a:ext cx="4093599" cy="595376"/>
          </a:xfrm>
        </p:spPr>
        <p:txBody>
          <a:bodyPr>
            <a:normAutofit/>
          </a:bodyPr>
          <a:lstStyle/>
          <a:p>
            <a:r>
              <a:rPr lang="fr-FR" sz="3600" b="1">
                <a:solidFill>
                  <a:schemeClr val="accent6">
                    <a:lumMod val="49000"/>
                  </a:schemeClr>
                </a:solidFill>
                <a:latin typeface="Trebuchet MS"/>
              </a:rPr>
              <a:t> Des ouvertures...</a:t>
            </a:r>
          </a:p>
        </p:txBody>
      </p:sp>
      <p:pic>
        <p:nvPicPr>
          <p:cNvPr id="22" name="Image 21" descr="Une image contenant dessin, illustration, dessin humoristique, clipart&#10;&#10;Le contenu généré par l’IA peut être incorrect.">
            <a:extLst>
              <a:ext uri="{FF2B5EF4-FFF2-40B4-BE49-F238E27FC236}">
                <a16:creationId xmlns:a16="http://schemas.microsoft.com/office/drawing/2014/main" id="{DFE51E39-5DFC-7561-6B68-693A94194556}"/>
              </a:ext>
            </a:extLst>
          </p:cNvPr>
          <p:cNvPicPr>
            <a:picLocks noChangeAspect="1"/>
          </p:cNvPicPr>
          <p:nvPr/>
        </p:nvPicPr>
        <p:blipFill>
          <a:blip r:embed="rId8"/>
          <a:stretch>
            <a:fillRect/>
          </a:stretch>
        </p:blipFill>
        <p:spPr>
          <a:xfrm>
            <a:off x="3506194" y="4379086"/>
            <a:ext cx="2329128" cy="1701689"/>
          </a:xfrm>
          <a:prstGeom prst="rect">
            <a:avLst/>
          </a:prstGeom>
        </p:spPr>
      </p:pic>
      <p:pic>
        <p:nvPicPr>
          <p:cNvPr id="23" name="Image 22" descr="Une image contenant dessin humoristique, habits, chaussures, garçon&#10;&#10;Le contenu généré par l’IA peut être incorrect.">
            <a:extLst>
              <a:ext uri="{FF2B5EF4-FFF2-40B4-BE49-F238E27FC236}">
                <a16:creationId xmlns:a16="http://schemas.microsoft.com/office/drawing/2014/main" id="{8007FFC2-F4B2-9715-879A-77EFDC1E9974}"/>
              </a:ext>
            </a:extLst>
          </p:cNvPr>
          <p:cNvPicPr>
            <a:picLocks noChangeAspect="1"/>
          </p:cNvPicPr>
          <p:nvPr/>
        </p:nvPicPr>
        <p:blipFill>
          <a:blip r:embed="rId9"/>
          <a:stretch>
            <a:fillRect/>
          </a:stretch>
        </p:blipFill>
        <p:spPr>
          <a:xfrm>
            <a:off x="812101" y="4842464"/>
            <a:ext cx="1677967" cy="1238311"/>
          </a:xfrm>
          <a:prstGeom prst="rect">
            <a:avLst/>
          </a:prstGeom>
        </p:spPr>
      </p:pic>
    </p:spTree>
    <p:extLst>
      <p:ext uri="{BB962C8B-B14F-4D97-AF65-F5344CB8AC3E}">
        <p14:creationId xmlns:p14="http://schemas.microsoft.com/office/powerpoint/2010/main" val="3336035881"/>
      </p:ext>
    </p:extLst>
  </p:cSld>
  <p:clrMapOvr>
    <a:masterClrMapping/>
  </p:clrMapOvr>
  <p:transition spd="slow" advClick="0" advTm="1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749"/>
                                          </p:stCondLst>
                                        </p:cTn>
                                        <p:tgtEl>
                                          <p:spTgt spid="4">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500"/>
                                  </p:stCondLst>
                                  <p:childTnLst>
                                    <p:set>
                                      <p:cBhvr>
                                        <p:cTn id="9" dur="1" fill="hold">
                                          <p:stCondLst>
                                            <p:cond delay="4999"/>
                                          </p:stCondLst>
                                        </p:cTn>
                                        <p:tgtEl>
                                          <p:spTgt spid="4">
                                            <p:txEl>
                                              <p:pRg st="1" end="1"/>
                                            </p:txEl>
                                          </p:spTgt>
                                        </p:tgtEl>
                                        <p:attrNameLst>
                                          <p:attrName>style.visibility</p:attrName>
                                        </p:attrNameLst>
                                      </p:cBhvr>
                                      <p:to>
                                        <p:strVal val="visible"/>
                                      </p:to>
                                    </p:set>
                                  </p:childTnLst>
                                </p:cTn>
                              </p:par>
                            </p:childTnLst>
                          </p:cTn>
                        </p:par>
                        <p:par>
                          <p:cTn id="10" fill="hold">
                            <p:stCondLst>
                              <p:cond delay="65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par>
                          <p:cTn id="14" fill="hold">
                            <p:stCondLst>
                              <p:cond delay="7500"/>
                            </p:stCondLst>
                            <p:childTnLst>
                              <p:par>
                                <p:cTn id="15" presetID="1" presetClass="entr" presetSubtype="0" fill="hold" grpId="0" nodeType="afterEffect">
                                  <p:stCondLst>
                                    <p:cond delay="0"/>
                                  </p:stCondLst>
                                  <p:childTnLst>
                                    <p:set>
                                      <p:cBhvr>
                                        <p:cTn id="16" dur="1" fill="hold">
                                          <p:stCondLst>
                                            <p:cond delay="2249"/>
                                          </p:stCondLst>
                                        </p:cTn>
                                        <p:tgtEl>
                                          <p:spTgt spid="4">
                                            <p:txEl>
                                              <p:pRg st="2" end="2"/>
                                            </p:txEl>
                                          </p:spTgt>
                                        </p:tgtEl>
                                        <p:attrNameLst>
                                          <p:attrName>style.visibility</p:attrName>
                                        </p:attrNameLst>
                                      </p:cBhvr>
                                      <p:to>
                                        <p:strVal val="visible"/>
                                      </p:to>
                                    </p:set>
                                  </p:childTnLst>
                                </p:cTn>
                              </p:par>
                            </p:childTnLst>
                          </p:cTn>
                        </p:par>
                        <p:par>
                          <p:cTn id="17" fill="hold">
                            <p:stCondLst>
                              <p:cond delay="975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250"/>
                            </p:stCondLst>
                            <p:childTnLst>
                              <p:par>
                                <p:cTn id="22" presetID="1" presetClass="entr" presetSubtype="0" fill="hold" grpId="0" nodeType="afterEffect">
                                  <p:stCondLst>
                                    <p:cond delay="0"/>
                                  </p:stCondLst>
                                  <p:childTnLst>
                                    <p:set>
                                      <p:cBhvr>
                                        <p:cTn id="23" dur="1" fill="hold">
                                          <p:stCondLst>
                                            <p:cond delay="1999"/>
                                          </p:stCondLst>
                                        </p:cTn>
                                        <p:tgtEl>
                                          <p:spTgt spid="4">
                                            <p:txEl>
                                              <p:pRg st="3" end="3"/>
                                            </p:txEl>
                                          </p:spTgt>
                                        </p:tgtEl>
                                        <p:attrNameLst>
                                          <p:attrName>style.visibility</p:attrName>
                                        </p:attrNameLst>
                                      </p:cBhvr>
                                      <p:to>
                                        <p:strVal val="visible"/>
                                      </p:to>
                                    </p:set>
                                  </p:childTnLst>
                                </p:cTn>
                              </p:par>
                            </p:childTnLst>
                          </p:cTn>
                        </p:par>
                        <p:par>
                          <p:cTn id="24" fill="hold">
                            <p:stCondLst>
                              <p:cond delay="12250"/>
                            </p:stCondLst>
                            <p:childTnLst>
                              <p:par>
                                <p:cTn id="25" presetID="1" presetClass="entr" presetSubtype="0" fill="hold" grpId="0" nodeType="afterEffect">
                                  <p:stCondLst>
                                    <p:cond delay="0"/>
                                  </p:stCondLst>
                                  <p:childTnLst>
                                    <p:set>
                                      <p:cBhvr>
                                        <p:cTn id="26" dur="1" fill="hold">
                                          <p:stCondLst>
                                            <p:cond delay="1999"/>
                                          </p:stCondLst>
                                        </p:cTn>
                                        <p:tgtEl>
                                          <p:spTgt spid="4">
                                            <p:txEl>
                                              <p:pRg st="4" end="4"/>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
                                        <p:tgtEl>
                                          <p:spTgt spid="8"/>
                                        </p:tgtEl>
                                      </p:cBhvr>
                                    </p:animEffect>
                                  </p:childTnLst>
                                </p:cTn>
                              </p:par>
                            </p:childTnLst>
                          </p:cTn>
                        </p:par>
                        <p:par>
                          <p:cTn id="30" fill="hold">
                            <p:stCondLst>
                              <p:cond delay="1425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par>
                          <p:cTn id="34" fill="hold">
                            <p:stCondLst>
                              <p:cond delay="14750"/>
                            </p:stCondLst>
                            <p:childTnLst>
                              <p:par>
                                <p:cTn id="35" presetID="1" presetClass="entr" presetSubtype="0" fill="hold" grpId="0" nodeType="afterEffect">
                                  <p:stCondLst>
                                    <p:cond delay="0"/>
                                  </p:stCondLst>
                                  <p:childTnLst>
                                    <p:set>
                                      <p:cBhvr>
                                        <p:cTn id="36" dur="1" fill="hold">
                                          <p:stCondLst>
                                            <p:cond delay="1999"/>
                                          </p:stCondLst>
                                        </p:cTn>
                                        <p:tgtEl>
                                          <p:spTgt spid="4">
                                            <p:txEl>
                                              <p:pRg st="5" end="5"/>
                                            </p:txEl>
                                          </p:spTgt>
                                        </p:tgtEl>
                                        <p:attrNameLst>
                                          <p:attrName>style.visibility</p:attrName>
                                        </p:attrNameLst>
                                      </p:cBhvr>
                                      <p:to>
                                        <p:strVal val="visible"/>
                                      </p:to>
                                    </p:set>
                                  </p:childTnLst>
                                </p:cTn>
                              </p:par>
                            </p:childTnLst>
                          </p:cTn>
                        </p:par>
                        <p:par>
                          <p:cTn id="37" fill="hold">
                            <p:stCondLst>
                              <p:cond delay="1675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par>
                          <p:cTn id="41" fill="hold">
                            <p:stCondLst>
                              <p:cond delay="17250"/>
                            </p:stCondLst>
                            <p:childTnLst>
                              <p:par>
                                <p:cTn id="42" presetID="1" presetClass="entr" presetSubtype="0" fill="hold" grpId="0" nodeType="afterEffect">
                                  <p:stCondLst>
                                    <p:cond delay="0"/>
                                  </p:stCondLst>
                                  <p:childTnLst>
                                    <p:set>
                                      <p:cBhvr>
                                        <p:cTn id="43" dur="1" fill="hold">
                                          <p:stCondLst>
                                            <p:cond delay="1999"/>
                                          </p:stCondLst>
                                        </p:cTn>
                                        <p:tgtEl>
                                          <p:spTgt spid="4">
                                            <p:txEl>
                                              <p:pRg st="6" end="6"/>
                                            </p:txEl>
                                          </p:spTgt>
                                        </p:tgtEl>
                                        <p:attrNameLst>
                                          <p:attrName>style.visibility</p:attrName>
                                        </p:attrNameLst>
                                      </p:cBhvr>
                                      <p:to>
                                        <p:strVal val="visible"/>
                                      </p:to>
                                    </p:set>
                                  </p:childTnLst>
                                </p:cTn>
                              </p:par>
                            </p:childTnLst>
                          </p:cTn>
                        </p:par>
                        <p:par>
                          <p:cTn id="44" fill="hold">
                            <p:stCondLst>
                              <p:cond delay="1925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
                                        <p:tgtEl>
                                          <p:spTgt spid="9"/>
                                        </p:tgtEl>
                                      </p:cBhvr>
                                    </p:animEffect>
                                  </p:childTnLst>
                                </p:cTn>
                              </p:par>
                            </p:childTnLst>
                          </p:cTn>
                        </p:par>
                        <p:par>
                          <p:cTn id="48" fill="hold">
                            <p:stCondLst>
                              <p:cond delay="19260"/>
                            </p:stCondLst>
                            <p:childTnLst>
                              <p:par>
                                <p:cTn id="49" presetID="1" presetClass="entr" presetSubtype="0" fill="hold" grpId="0" nodeType="afterEffect">
                                  <p:stCondLst>
                                    <p:cond delay="0"/>
                                  </p:stCondLst>
                                  <p:childTnLst>
                                    <p:set>
                                      <p:cBhvr>
                                        <p:cTn id="50" dur="1" fill="hold">
                                          <p:stCondLst>
                                            <p:cond delay="1999"/>
                                          </p:stCondLst>
                                        </p:cTn>
                                        <p:tgtEl>
                                          <p:spTgt spid="4">
                                            <p:txEl>
                                              <p:pRg st="7" end="7"/>
                                            </p:txEl>
                                          </p:spTgt>
                                        </p:tgtEl>
                                        <p:attrNameLst>
                                          <p:attrName>style.visibility</p:attrName>
                                        </p:attrNameLst>
                                      </p:cBhvr>
                                      <p:to>
                                        <p:strVal val="visible"/>
                                      </p:to>
                                    </p:set>
                                  </p:childTnLst>
                                </p:cTn>
                              </p:par>
                            </p:childTnLst>
                          </p:cTn>
                        </p:par>
                        <p:par>
                          <p:cTn id="51" fill="hold">
                            <p:stCondLst>
                              <p:cond delay="21260"/>
                            </p:stCondLst>
                            <p:childTnLst>
                              <p:par>
                                <p:cTn id="52" presetID="10"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childTnLst>
                          </p:cTn>
                        </p:par>
                        <p:par>
                          <p:cTn id="55" fill="hold">
                            <p:stCondLst>
                              <p:cond delay="21760"/>
                            </p:stCondLst>
                            <p:childTnLst>
                              <p:par>
                                <p:cTn id="56" presetID="1" presetClass="entr" presetSubtype="0" fill="hold" grpId="0" nodeType="afterEffect">
                                  <p:stCondLst>
                                    <p:cond delay="0"/>
                                  </p:stCondLst>
                                  <p:childTnLst>
                                    <p:set>
                                      <p:cBhvr>
                                        <p:cTn id="57" dur="1" fill="hold">
                                          <p:stCondLst>
                                            <p:cond delay="1999"/>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267E82-81CE-6A93-1D12-AE0971D300E3}"/>
              </a:ext>
            </a:extLst>
          </p:cNvPr>
          <p:cNvSpPr>
            <a:spLocks noGrp="1"/>
          </p:cNvSpPr>
          <p:nvPr>
            <p:ph type="ctrTitle"/>
          </p:nvPr>
        </p:nvSpPr>
        <p:spPr>
          <a:xfrm>
            <a:off x="747252" y="2404534"/>
            <a:ext cx="9104672" cy="1646302"/>
          </a:xfrm>
        </p:spPr>
        <p:txBody>
          <a:bodyPr/>
          <a:lstStyle/>
          <a:p>
            <a:r>
              <a:rPr lang="fr-FR" sz="6600"/>
              <a:t>L’orthophonie au CMPP </a:t>
            </a:r>
          </a:p>
        </p:txBody>
      </p:sp>
    </p:spTree>
    <p:extLst>
      <p:ext uri="{BB962C8B-B14F-4D97-AF65-F5344CB8AC3E}">
        <p14:creationId xmlns:p14="http://schemas.microsoft.com/office/powerpoint/2010/main" val="3077756651"/>
      </p:ext>
    </p:extLst>
  </p:cSld>
  <p:clrMapOvr>
    <a:masterClrMapping/>
  </p:clrMapOvr>
  <p:transition spd="slow" advClick="0" advTm="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BF48B59-C189-308A-13FF-C92F7CBE2205}"/>
              </a:ext>
            </a:extLst>
          </p:cNvPr>
          <p:cNvSpPr>
            <a:spLocks noGrp="1"/>
          </p:cNvSpPr>
          <p:nvPr>
            <p:ph idx="1"/>
          </p:nvPr>
        </p:nvSpPr>
        <p:spPr>
          <a:xfrm>
            <a:off x="838200" y="4381877"/>
            <a:ext cx="10515600" cy="244444"/>
          </a:xfrm>
        </p:spPr>
        <p:txBody>
          <a:bodyPr>
            <a:normAutofit fontScale="62500" lnSpcReduction="20000"/>
          </a:bodyPr>
          <a:lstStyle/>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sz="1800">
              <a:solidFill>
                <a:srgbClr val="000000"/>
              </a:solidFill>
              <a:latin typeface="Calibri" panose="020F0502020204030204" pitchFamily="34" charset="0"/>
            </a:endParaRPr>
          </a:p>
          <a:p>
            <a:pPr marL="0" indent="0">
              <a:buNone/>
            </a:pPr>
            <a:endParaRPr lang="fr-FR"/>
          </a:p>
        </p:txBody>
      </p:sp>
      <p:sp>
        <p:nvSpPr>
          <p:cNvPr id="6" name="ZoneTexte 5">
            <a:extLst>
              <a:ext uri="{FF2B5EF4-FFF2-40B4-BE49-F238E27FC236}">
                <a16:creationId xmlns:a16="http://schemas.microsoft.com/office/drawing/2014/main" id="{DAA9609A-BEBD-FC59-2D81-2599B5EC8EA6}"/>
              </a:ext>
            </a:extLst>
          </p:cNvPr>
          <p:cNvSpPr txBox="1"/>
          <p:nvPr/>
        </p:nvSpPr>
        <p:spPr>
          <a:xfrm>
            <a:off x="268858" y="5481106"/>
            <a:ext cx="9733006" cy="954107"/>
          </a:xfrm>
          <a:prstGeom prst="rect">
            <a:avLst/>
          </a:prstGeom>
          <a:noFill/>
        </p:spPr>
        <p:txBody>
          <a:bodyPr wrap="square" lIns="91440" tIns="45720" rIns="91440" bIns="45720" rtlCol="0" anchor="t">
            <a:spAutoFit/>
          </a:bodyPr>
          <a:lstStyle/>
          <a:p>
            <a:pPr marL="0" indent="0" algn="ctr">
              <a:buNone/>
            </a:pPr>
            <a:r>
              <a:rPr lang="fr-FR" sz="2800">
                <a:solidFill>
                  <a:srgbClr val="000000"/>
                </a:solidFill>
                <a:latin typeface="Trebuchet MS"/>
              </a:rPr>
              <a:t>Population accueillie : enfants de la maternelle au collège </a:t>
            </a:r>
          </a:p>
          <a:p>
            <a:pPr marL="0" indent="0" algn="ctr">
              <a:buNone/>
            </a:pPr>
            <a:r>
              <a:rPr lang="fr-FR" sz="2800">
                <a:solidFill>
                  <a:srgbClr val="000000"/>
                </a:solidFill>
                <a:latin typeface="Trebuchet MS"/>
              </a:rPr>
              <a:t>mais aussi quelques lycéens. </a:t>
            </a:r>
          </a:p>
        </p:txBody>
      </p:sp>
      <p:pic>
        <p:nvPicPr>
          <p:cNvPr id="5" name="Image 4" descr="Une image contenant texte, capture d’écran, Police, diagramme&#10;&#10;Le contenu généré par l’IA peut être incorrect.">
            <a:extLst>
              <a:ext uri="{FF2B5EF4-FFF2-40B4-BE49-F238E27FC236}">
                <a16:creationId xmlns:a16="http://schemas.microsoft.com/office/drawing/2014/main" id="{1B817488-9678-6DD6-F72C-BCAC777D3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8"/>
            <a:ext cx="10167751" cy="5494041"/>
          </a:xfrm>
          <a:prstGeom prst="rect">
            <a:avLst/>
          </a:prstGeom>
        </p:spPr>
      </p:pic>
    </p:spTree>
    <p:extLst>
      <p:ext uri="{BB962C8B-B14F-4D97-AF65-F5344CB8AC3E}">
        <p14:creationId xmlns:p14="http://schemas.microsoft.com/office/powerpoint/2010/main" val="2512900944"/>
      </p:ext>
    </p:extLst>
  </p:cSld>
  <p:clrMapOvr>
    <a:masterClrMapping/>
  </p:clrMapOvr>
  <p:transition spd="slow" advClick="0" advTm="1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
                                        <p:tgtEl>
                                          <p:spTgt spid="5"/>
                                        </p:tgtEl>
                                      </p:cBhvr>
                                    </p:animEffect>
                                  </p:childTnLst>
                                </p:cTn>
                              </p:par>
                            </p:childTnLst>
                          </p:cTn>
                        </p:par>
                        <p:par>
                          <p:cTn id="8" fill="hold">
                            <p:stCondLst>
                              <p:cond delay="10"/>
                            </p:stCondLst>
                            <p:childTnLst>
                              <p:par>
                                <p:cTn id="9" presetID="1" presetClass="entr" presetSubtype="0" fill="hold" grpId="0" nodeType="afterEffect">
                                  <p:stCondLst>
                                    <p:cond delay="50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30F39-5BB5-20B9-C7D2-A67BD6D84E5C}"/>
              </a:ext>
            </a:extLst>
          </p:cNvPr>
          <p:cNvSpPr>
            <a:spLocks noGrp="1"/>
          </p:cNvSpPr>
          <p:nvPr>
            <p:ph type="title"/>
          </p:nvPr>
        </p:nvSpPr>
        <p:spPr>
          <a:xfrm>
            <a:off x="97231" y="10584"/>
            <a:ext cx="9449892" cy="954971"/>
          </a:xfrm>
        </p:spPr>
        <p:txBody>
          <a:bodyPr>
            <a:normAutofit/>
          </a:bodyPr>
          <a:lstStyle/>
          <a:p>
            <a:pPr algn="ctr"/>
            <a:r>
              <a:rPr lang="fr-FR">
                <a:solidFill>
                  <a:srgbClr val="FF3300"/>
                </a:solidFill>
                <a:latin typeface="Trebuchet MS"/>
              </a:rPr>
              <a:t>Projet thérapeutique orthophonique</a:t>
            </a:r>
            <a:r>
              <a:rPr lang="fr-FR">
                <a:solidFill>
                  <a:srgbClr val="FF3300"/>
                </a:solidFill>
                <a:latin typeface="Trebuchet MS"/>
                <a:ea typeface="Calibri"/>
                <a:cs typeface="Calibri"/>
              </a:rPr>
              <a:t> </a:t>
            </a:r>
            <a:endParaRPr lang="fr-FR">
              <a:latin typeface="Segoe UI"/>
            </a:endParaRPr>
          </a:p>
        </p:txBody>
      </p:sp>
      <p:sp>
        <p:nvSpPr>
          <p:cNvPr id="3" name="Espace réservé du contenu 2">
            <a:extLst>
              <a:ext uri="{FF2B5EF4-FFF2-40B4-BE49-F238E27FC236}">
                <a16:creationId xmlns:a16="http://schemas.microsoft.com/office/drawing/2014/main" id="{C05C8F31-A23D-73FA-695E-CEB8FFC883B4}"/>
              </a:ext>
            </a:extLst>
          </p:cNvPr>
          <p:cNvSpPr>
            <a:spLocks noGrp="1"/>
          </p:cNvSpPr>
          <p:nvPr>
            <p:ph idx="1"/>
          </p:nvPr>
        </p:nvSpPr>
        <p:spPr>
          <a:xfrm>
            <a:off x="300520" y="799848"/>
            <a:ext cx="11287461" cy="6057866"/>
          </a:xfrm>
        </p:spPr>
        <p:txBody>
          <a:bodyPr vert="horz" lIns="91440" tIns="45720" rIns="91440" bIns="45720" rtlCol="0" anchor="t">
            <a:noAutofit/>
          </a:bodyPr>
          <a:lstStyle/>
          <a:p>
            <a:pPr marL="0" indent="0" algn="just" rtl="0" fontAlgn="base">
              <a:lnSpc>
                <a:spcPts val="1552"/>
              </a:lnSpc>
              <a:buNone/>
            </a:pPr>
            <a:r>
              <a:rPr lang="fr-FR" sz="2600">
                <a:solidFill>
                  <a:srgbClr val="000000"/>
                </a:solidFill>
                <a:latin typeface="Trebuchet MS"/>
              </a:rPr>
              <a:t>Basé sur :</a:t>
            </a:r>
          </a:p>
          <a:p>
            <a:pPr marL="0" indent="0" algn="just" rtl="0" fontAlgn="base">
              <a:lnSpc>
                <a:spcPts val="1552"/>
              </a:lnSpc>
              <a:buNone/>
            </a:pPr>
            <a:endParaRPr lang="fr-FR" sz="2600">
              <a:solidFill>
                <a:srgbClr val="000000"/>
              </a:solidFill>
              <a:latin typeface="Trebuchet MS"/>
            </a:endParaRPr>
          </a:p>
          <a:p>
            <a:pPr algn="just" rtl="0" fontAlgn="base">
              <a:spcBef>
                <a:spcPts val="0"/>
              </a:spcBef>
              <a:buFont typeface="Arial" panose="020B0604020202020204" pitchFamily="34" charset="0"/>
              <a:buChar char="•"/>
            </a:pPr>
            <a:r>
              <a:rPr lang="fr-FR" sz="2600">
                <a:solidFill>
                  <a:srgbClr val="000000"/>
                </a:solidFill>
                <a:latin typeface="Trebuchet MS"/>
              </a:rPr>
              <a:t>Les</a:t>
            </a:r>
            <a:r>
              <a:rPr lang="fr-FR" sz="2600" b="1">
                <a:solidFill>
                  <a:srgbClr val="000000"/>
                </a:solidFill>
                <a:latin typeface="Trebuchet MS"/>
              </a:rPr>
              <a:t> </a:t>
            </a:r>
            <a:r>
              <a:rPr lang="fr-FR" sz="2600" b="1">
                <a:solidFill>
                  <a:srgbClr val="33CCCC"/>
                </a:solidFill>
                <a:latin typeface="Trebuchet MS"/>
              </a:rPr>
              <a:t>ressources</a:t>
            </a:r>
            <a:r>
              <a:rPr lang="fr-FR" sz="2600">
                <a:solidFill>
                  <a:srgbClr val="000000"/>
                </a:solidFill>
                <a:latin typeface="Trebuchet MS"/>
              </a:rPr>
              <a:t> et les </a:t>
            </a:r>
            <a:r>
              <a:rPr lang="fr-FR" sz="2600" b="1">
                <a:solidFill>
                  <a:srgbClr val="33CCCC"/>
                </a:solidFill>
                <a:latin typeface="Trebuchet MS"/>
              </a:rPr>
              <a:t>difficultés</a:t>
            </a:r>
            <a:r>
              <a:rPr lang="fr-FR" sz="2600">
                <a:solidFill>
                  <a:srgbClr val="000000"/>
                </a:solidFill>
                <a:latin typeface="Trebuchet MS"/>
              </a:rPr>
              <a:t> de l’enfant mises en évidence lors du bilan ; </a:t>
            </a:r>
          </a:p>
          <a:p>
            <a:pPr algn="just" rtl="0" fontAlgn="base">
              <a:lnSpc>
                <a:spcPts val="1552"/>
              </a:lnSpc>
              <a:buFont typeface="Arial" panose="020B0604020202020204" pitchFamily="34" charset="0"/>
              <a:buChar char="•"/>
            </a:pPr>
            <a:endParaRPr lang="fr-FR" sz="2600">
              <a:solidFill>
                <a:srgbClr val="000000"/>
              </a:solidFill>
              <a:latin typeface="Trebuchet MS"/>
            </a:endParaRPr>
          </a:p>
          <a:p>
            <a:pPr algn="just" rtl="0" fontAlgn="base">
              <a:lnSpc>
                <a:spcPts val="1552"/>
              </a:lnSpc>
              <a:buFont typeface="Arial" panose="020B0604020202020204" pitchFamily="34" charset="0"/>
              <a:buChar char="•"/>
            </a:pPr>
            <a:r>
              <a:rPr lang="fr-FR" sz="2600">
                <a:solidFill>
                  <a:srgbClr val="000000"/>
                </a:solidFill>
                <a:latin typeface="Trebuchet MS"/>
              </a:rPr>
              <a:t>Les </a:t>
            </a:r>
            <a:r>
              <a:rPr lang="fr-FR" sz="2600" b="1">
                <a:solidFill>
                  <a:srgbClr val="33CCCC"/>
                </a:solidFill>
                <a:latin typeface="Trebuchet MS"/>
              </a:rPr>
              <a:t>objectifs</a:t>
            </a:r>
            <a:r>
              <a:rPr lang="fr-FR" sz="2600">
                <a:solidFill>
                  <a:srgbClr val="000000"/>
                </a:solidFill>
                <a:latin typeface="Trebuchet MS"/>
              </a:rPr>
              <a:t> de rééducation discutés avec l’enfant et sa famille ;</a:t>
            </a:r>
          </a:p>
          <a:p>
            <a:pPr algn="just" rtl="0" fontAlgn="base">
              <a:lnSpc>
                <a:spcPts val="1552"/>
              </a:lnSpc>
              <a:buFont typeface="Arial" panose="020B0604020202020204" pitchFamily="34" charset="0"/>
              <a:buChar char="•"/>
            </a:pPr>
            <a:endParaRPr lang="fr-FR" sz="2600">
              <a:solidFill>
                <a:srgbClr val="000000"/>
              </a:solidFill>
              <a:latin typeface="Trebuchet MS"/>
            </a:endParaRPr>
          </a:p>
          <a:p>
            <a:pPr algn="just" rtl="0" fontAlgn="base">
              <a:lnSpc>
                <a:spcPts val="1552"/>
              </a:lnSpc>
              <a:buFont typeface="Arial" panose="020B0604020202020204" pitchFamily="34" charset="0"/>
              <a:buChar char="•"/>
            </a:pPr>
            <a:r>
              <a:rPr lang="fr-FR" sz="2600">
                <a:solidFill>
                  <a:srgbClr val="000000"/>
                </a:solidFill>
                <a:latin typeface="Trebuchet MS"/>
              </a:rPr>
              <a:t>Les </a:t>
            </a:r>
            <a:r>
              <a:rPr lang="fr-FR" sz="2600" b="1">
                <a:solidFill>
                  <a:srgbClr val="33CCCC"/>
                </a:solidFill>
                <a:latin typeface="Trebuchet MS"/>
              </a:rPr>
              <a:t>théories actuelles</a:t>
            </a:r>
            <a:r>
              <a:rPr lang="fr-FR" sz="2600">
                <a:solidFill>
                  <a:srgbClr val="33CCCC"/>
                </a:solidFill>
                <a:latin typeface="Trebuchet MS"/>
              </a:rPr>
              <a:t> </a:t>
            </a:r>
            <a:r>
              <a:rPr lang="fr-FR" sz="2600">
                <a:solidFill>
                  <a:srgbClr val="000000"/>
                </a:solidFill>
                <a:latin typeface="Trebuchet MS"/>
              </a:rPr>
              <a:t>validées scientifiquement. </a:t>
            </a:r>
          </a:p>
          <a:p>
            <a:pPr marL="0" indent="0" algn="just" fontAlgn="base">
              <a:lnSpc>
                <a:spcPts val="1552"/>
              </a:lnSpc>
              <a:buNone/>
            </a:pPr>
            <a:endParaRPr lang="fr-FR" sz="2600">
              <a:solidFill>
                <a:srgbClr val="000000"/>
              </a:solidFill>
              <a:latin typeface="Trebuchet MS"/>
            </a:endParaRPr>
          </a:p>
          <a:p>
            <a:pPr marL="0" indent="0" algn="just" fontAlgn="base">
              <a:lnSpc>
                <a:spcPts val="1552"/>
              </a:lnSpc>
              <a:buNone/>
            </a:pPr>
            <a:r>
              <a:rPr lang="fr-FR" sz="2600">
                <a:solidFill>
                  <a:srgbClr val="000000"/>
                </a:solidFill>
                <a:latin typeface="Trebuchet MS"/>
              </a:rPr>
              <a:t>Le projet est réévalué en fonction de l’évolution de l’enfant.</a:t>
            </a:r>
          </a:p>
          <a:p>
            <a:pPr marL="0" indent="0" algn="just" fontAlgn="base">
              <a:lnSpc>
                <a:spcPts val="1552"/>
              </a:lnSpc>
              <a:spcAft>
                <a:spcPts val="1000"/>
              </a:spcAft>
              <a:buNone/>
            </a:pPr>
            <a:endParaRPr lang="fr-FR" sz="2600">
              <a:solidFill>
                <a:srgbClr val="000000"/>
              </a:solidFill>
              <a:latin typeface="Trebuchet MS"/>
            </a:endParaRPr>
          </a:p>
          <a:p>
            <a:pPr marL="0" indent="0" algn="just" fontAlgn="base">
              <a:lnSpc>
                <a:spcPct val="150000"/>
              </a:lnSpc>
              <a:spcAft>
                <a:spcPts val="1000"/>
              </a:spcAft>
              <a:buNone/>
            </a:pPr>
            <a:r>
              <a:rPr lang="fr-FR" sz="2600">
                <a:solidFill>
                  <a:srgbClr val="000000"/>
                </a:solidFill>
                <a:latin typeface="Trebuchet MS"/>
              </a:rPr>
              <a:t>La rééducation intervient dans un </a:t>
            </a:r>
            <a:r>
              <a:rPr lang="fr-FR" sz="2600" b="1">
                <a:solidFill>
                  <a:srgbClr val="33CCCC"/>
                </a:solidFill>
                <a:latin typeface="Trebuchet MS"/>
              </a:rPr>
              <a:t>projet thérapeutique global</a:t>
            </a:r>
            <a:r>
              <a:rPr lang="fr-FR" sz="2600">
                <a:solidFill>
                  <a:srgbClr val="33CCCC"/>
                </a:solidFill>
                <a:latin typeface="Trebuchet MS"/>
              </a:rPr>
              <a:t> </a:t>
            </a:r>
            <a:r>
              <a:rPr lang="fr-FR" sz="2600">
                <a:solidFill>
                  <a:srgbClr val="000000"/>
                </a:solidFill>
                <a:latin typeface="Trebuchet MS"/>
              </a:rPr>
              <a:t>élaboré </a:t>
            </a:r>
          </a:p>
          <a:p>
            <a:pPr marL="0" indent="0" algn="just" fontAlgn="base">
              <a:lnSpc>
                <a:spcPct val="150000"/>
              </a:lnSpc>
              <a:spcAft>
                <a:spcPts val="1000"/>
              </a:spcAft>
              <a:buNone/>
            </a:pPr>
            <a:r>
              <a:rPr lang="fr-FR" sz="2600">
                <a:solidFill>
                  <a:srgbClr val="000000"/>
                </a:solidFill>
                <a:latin typeface="Trebuchet MS"/>
              </a:rPr>
              <a:t>lors des synthèses pluridisciplinaires.</a:t>
            </a:r>
          </a:p>
          <a:p>
            <a:pPr marL="0" indent="0" algn="just" rtl="0" fontAlgn="base">
              <a:lnSpc>
                <a:spcPts val="1552"/>
              </a:lnSpc>
              <a:spcAft>
                <a:spcPts val="1000"/>
              </a:spcAft>
              <a:buNone/>
            </a:pPr>
            <a:endParaRPr lang="fr-FR" sz="2400">
              <a:solidFill>
                <a:srgbClr val="000000"/>
              </a:solidFill>
              <a:latin typeface="Calibri" panose="020F0502020204030204" pitchFamily="34" charset="0"/>
            </a:endParaRPr>
          </a:p>
          <a:p>
            <a:pPr marL="0" indent="0">
              <a:buNone/>
            </a:pPr>
            <a:endParaRPr lang="fr-FR" sz="2400"/>
          </a:p>
          <a:p>
            <a:endParaRPr lang="fr-FR" sz="2000"/>
          </a:p>
        </p:txBody>
      </p:sp>
    </p:spTree>
    <p:extLst>
      <p:ext uri="{BB962C8B-B14F-4D97-AF65-F5344CB8AC3E}">
        <p14:creationId xmlns:p14="http://schemas.microsoft.com/office/powerpoint/2010/main" val="3584682982"/>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10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1000"/>
                                        <p:tgtEl>
                                          <p:spTgt spid="3">
                                            <p:txEl>
                                              <p:pRg st="6" end="6"/>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1000"/>
                                        <p:tgtEl>
                                          <p:spTgt spid="3">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1000"/>
                                        <p:tgtEl>
                                          <p:spTgt spid="3">
                                            <p:txEl>
                                              <p:pRg st="10" end="1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5C4E1F5-61C9-751E-1EE4-1DF879E27EDD}"/>
              </a:ext>
            </a:extLst>
          </p:cNvPr>
          <p:cNvSpPr>
            <a:spLocks noGrp="1"/>
          </p:cNvSpPr>
          <p:nvPr>
            <p:ph type="title"/>
          </p:nvPr>
        </p:nvSpPr>
        <p:spPr>
          <a:xfrm>
            <a:off x="-14735" y="300232"/>
            <a:ext cx="2847565" cy="4463889"/>
          </a:xfrm>
        </p:spPr>
        <p:txBody>
          <a:bodyPr anchor="ctr">
            <a:normAutofit/>
          </a:bodyPr>
          <a:lstStyle/>
          <a:p>
            <a:r>
              <a:rPr lang="fr-FR" b="1">
                <a:latin typeface="Trebuchet MS"/>
              </a:rPr>
              <a:t>Les séances en orthophonie</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39D73071-EBD5-9E53-82C6-568A8A81D97C}"/>
              </a:ext>
            </a:extLst>
          </p:cNvPr>
          <p:cNvSpPr>
            <a:spLocks noGrp="1"/>
          </p:cNvSpPr>
          <p:nvPr>
            <p:ph idx="1"/>
          </p:nvPr>
        </p:nvSpPr>
        <p:spPr>
          <a:xfrm>
            <a:off x="2715209" y="1"/>
            <a:ext cx="9759820" cy="7134130"/>
          </a:xfrm>
          <a:solidFill>
            <a:schemeClr val="bg1"/>
          </a:solidFill>
        </p:spPr>
        <p:txBody>
          <a:bodyPr vert="horz" lIns="91440" tIns="45720" rIns="91440" bIns="45720" rtlCol="0" anchor="ctr">
            <a:noAutofit/>
          </a:bodyPr>
          <a:lstStyle/>
          <a:p>
            <a:pPr>
              <a:lnSpc>
                <a:spcPct val="90000"/>
              </a:lnSpc>
            </a:pPr>
            <a:r>
              <a:rPr lang="fr-FR" sz="3000">
                <a:latin typeface="Trebuchet MS"/>
              </a:rPr>
              <a:t>I</a:t>
            </a:r>
            <a:r>
              <a:rPr lang="fr-FR" sz="3000" b="0" i="0">
                <a:effectLst/>
                <a:latin typeface="Trebuchet MS"/>
              </a:rPr>
              <a:t>ndividuelles ou en groupe (atelier contes). </a:t>
            </a:r>
          </a:p>
          <a:p>
            <a:pPr>
              <a:lnSpc>
                <a:spcPct val="90000"/>
              </a:lnSpc>
            </a:pPr>
            <a:endParaRPr lang="fr-FR" sz="3000" b="0" i="0">
              <a:effectLst/>
              <a:latin typeface="Trebuchet MS"/>
            </a:endParaRPr>
          </a:p>
          <a:p>
            <a:pPr>
              <a:lnSpc>
                <a:spcPct val="90000"/>
              </a:lnSpc>
            </a:pPr>
            <a:r>
              <a:rPr lang="fr-FR" sz="3000" b="0" i="0">
                <a:effectLst/>
                <a:latin typeface="Trebuchet MS"/>
              </a:rPr>
              <a:t>Utilisation de </a:t>
            </a:r>
            <a:r>
              <a:rPr lang="fr-FR" sz="3000">
                <a:latin typeface="Trebuchet MS"/>
              </a:rPr>
              <a:t>supports variés </a:t>
            </a:r>
            <a:r>
              <a:rPr lang="fr-FR" sz="3000" b="0" i="0">
                <a:effectLst/>
                <a:latin typeface="Trebuchet MS"/>
              </a:rPr>
              <a:t>: livres, jeux, </a:t>
            </a:r>
          </a:p>
          <a:p>
            <a:pPr marL="0" indent="0">
              <a:lnSpc>
                <a:spcPct val="90000"/>
              </a:lnSpc>
              <a:buNone/>
            </a:pPr>
            <a:r>
              <a:rPr lang="fr-FR" sz="3000">
                <a:latin typeface="Trebuchet MS"/>
              </a:rPr>
              <a:t>    </a:t>
            </a:r>
            <a:r>
              <a:rPr lang="fr-FR" sz="3000" b="0" i="0">
                <a:effectLst/>
                <a:latin typeface="Trebuchet MS"/>
              </a:rPr>
              <a:t>matériel spécialisé, matériel sensoriel,            	informatique…</a:t>
            </a:r>
          </a:p>
          <a:p>
            <a:pPr>
              <a:lnSpc>
                <a:spcPct val="90000"/>
              </a:lnSpc>
            </a:pPr>
            <a:endParaRPr lang="fr-FR" sz="3000" b="0" i="0">
              <a:effectLst/>
              <a:latin typeface="Trebuchet MS"/>
            </a:endParaRPr>
          </a:p>
          <a:p>
            <a:pPr fontAlgn="base">
              <a:lnSpc>
                <a:spcPct val="90000"/>
              </a:lnSpc>
            </a:pPr>
            <a:r>
              <a:rPr lang="fr-FR" sz="3000" b="0" i="0">
                <a:effectLst/>
                <a:latin typeface="Trebuchet MS"/>
              </a:rPr>
              <a:t>Différentes stratégies : stimulatio</a:t>
            </a:r>
            <a:r>
              <a:rPr lang="fr-FR" sz="3000">
                <a:latin typeface="Trebuchet MS"/>
              </a:rPr>
              <a:t>n renforcée /   	</a:t>
            </a:r>
            <a:r>
              <a:rPr lang="fr-FR" sz="3000" b="0" i="0">
                <a:effectLst/>
                <a:latin typeface="Trebuchet MS"/>
              </a:rPr>
              <a:t>activités fonctionnelles </a:t>
            </a:r>
            <a:r>
              <a:rPr lang="fr-FR" sz="3000">
                <a:latin typeface="Trebuchet MS"/>
              </a:rPr>
              <a:t>/ formelles,</a:t>
            </a:r>
            <a:endParaRPr lang="fr-FR" sz="3000" b="0" i="0">
              <a:effectLst/>
              <a:latin typeface="Trebuchet MS"/>
            </a:endParaRPr>
          </a:p>
          <a:p>
            <a:pPr marL="0" indent="0" fontAlgn="base">
              <a:lnSpc>
                <a:spcPct val="90000"/>
              </a:lnSpc>
              <a:buNone/>
            </a:pPr>
            <a:r>
              <a:rPr lang="fr-FR" sz="3000" b="0" i="0">
                <a:effectLst/>
                <a:latin typeface="Trebuchet MS"/>
              </a:rPr>
              <a:t>							</a:t>
            </a:r>
          </a:p>
          <a:p>
            <a:pPr fontAlgn="base">
              <a:lnSpc>
                <a:spcPct val="90000"/>
              </a:lnSpc>
            </a:pPr>
            <a:r>
              <a:rPr lang="fr-FR" sz="3000" b="0" i="0">
                <a:effectLst/>
                <a:latin typeface="Trebuchet MS"/>
              </a:rPr>
              <a:t>Durée : </a:t>
            </a:r>
            <a:r>
              <a:rPr lang="fr-FR" sz="3000">
                <a:latin typeface="Trebuchet MS"/>
              </a:rPr>
              <a:t>45 minutes (</a:t>
            </a:r>
            <a:r>
              <a:rPr lang="fr-FR" sz="3000" b="0" i="0">
                <a:effectLst/>
                <a:latin typeface="Trebuchet MS"/>
              </a:rPr>
              <a:t>1 à 2 séances 	hebdomadaires).  </a:t>
            </a:r>
          </a:p>
          <a:p>
            <a:pPr fontAlgn="base">
              <a:lnSpc>
                <a:spcPct val="90000"/>
              </a:lnSpc>
            </a:pPr>
            <a:endParaRPr lang="fr-FR" sz="3000" b="0" i="0">
              <a:effectLst/>
              <a:latin typeface="Trebuchet MS"/>
            </a:endParaRPr>
          </a:p>
          <a:p>
            <a:pPr>
              <a:lnSpc>
                <a:spcPct val="90000"/>
              </a:lnSpc>
            </a:pPr>
            <a:r>
              <a:rPr lang="fr-FR" sz="3000">
                <a:latin typeface="Trebuchet MS"/>
              </a:rPr>
              <a:t>Accompagnement parental</a:t>
            </a:r>
            <a:r>
              <a:rPr lang="fr-FR" sz="3000" b="0" i="0">
                <a:effectLst/>
                <a:latin typeface="Trebuchet MS"/>
              </a:rPr>
              <a:t>.</a:t>
            </a:r>
          </a:p>
          <a:p>
            <a:pPr marL="0" indent="0" rtl="0" fontAlgn="base">
              <a:lnSpc>
                <a:spcPct val="90000"/>
              </a:lnSpc>
              <a:spcAft>
                <a:spcPts val="1000"/>
              </a:spcAft>
              <a:buNone/>
            </a:pPr>
            <a:endParaRPr lang="fr-F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Tree>
    <p:extLst>
      <p:ext uri="{BB962C8B-B14F-4D97-AF65-F5344CB8AC3E}">
        <p14:creationId xmlns:p14="http://schemas.microsoft.com/office/powerpoint/2010/main" val="2647218532"/>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childTnLst>
                          </p:cTn>
                        </p:par>
                        <p:par>
                          <p:cTn id="8" fill="hold">
                            <p:stCondLst>
                              <p:cond delay="1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10"/>
                            </p:stCondLst>
                            <p:childTnLst>
                              <p:par>
                                <p:cTn id="15" presetID="42"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10"/>
                            </p:stCondLst>
                            <p:childTnLst>
                              <p:par>
                                <p:cTn id="21" presetID="42" presetClass="entr" presetSubtype="0"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10"/>
                            </p:stCondLst>
                            <p:childTnLst>
                              <p:par>
                                <p:cTn id="27" presetID="42" presetClass="entr" presetSubtype="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2" fill="hold">
                            <p:stCondLst>
                              <p:cond delay="4010"/>
                            </p:stCondLst>
                            <p:childTnLst>
                              <p:par>
                                <p:cTn id="33" presetID="42" presetClass="entr" presetSubtype="0"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1000"/>
                                        <p:tgtEl>
                                          <p:spTgt spid="3">
                                            <p:txEl>
                                              <p:pRg st="6" end="6"/>
                                            </p:txEl>
                                          </p:spTgt>
                                        </p:tgtEl>
                                      </p:cBhvr>
                                    </p:animEffect>
                                    <p:anim calcmode="lin" valueType="num">
                                      <p:cBhvr>
                                        <p:cTn id="3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38" fill="hold">
                            <p:stCondLst>
                              <p:cond delay="5010"/>
                            </p:stCondLst>
                            <p:childTnLst>
                              <p:par>
                                <p:cTn id="39" presetID="42" presetClass="entr" presetSubtype="0" fill="hold" grpId="0"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44" fill="hold">
                            <p:stCondLst>
                              <p:cond delay="6010"/>
                            </p:stCondLst>
                            <p:childTnLst>
                              <p:par>
                                <p:cTn id="45" presetID="42" presetClass="entr" presetSubtype="0"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anim calcmode="lin" valueType="num">
                                      <p:cBhvr>
                                        <p:cTn id="4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plein air, arbre, signe&#10;&#10;Le contenu généré par l’IA peut être incorrect.">
            <a:extLst>
              <a:ext uri="{FF2B5EF4-FFF2-40B4-BE49-F238E27FC236}">
                <a16:creationId xmlns:a16="http://schemas.microsoft.com/office/drawing/2014/main" id="{F9C0E2AC-420C-1E94-301E-64EAF53F9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7287" y="1128726"/>
            <a:ext cx="5057796" cy="4600549"/>
          </a:xfrm>
          <a:prstGeom prst="rect">
            <a:avLst/>
          </a:prstGeom>
        </p:spPr>
      </p:pic>
      <p:pic>
        <p:nvPicPr>
          <p:cNvPr id="7" name="Image 6" descr="Une image contenant plein air, ciel, véhicule, Véhicule terrestre&#10;&#10;Le contenu généré par l’IA peut être incorrect.">
            <a:extLst>
              <a:ext uri="{FF2B5EF4-FFF2-40B4-BE49-F238E27FC236}">
                <a16:creationId xmlns:a16="http://schemas.microsoft.com/office/drawing/2014/main" id="{CBE41AC6-7398-661D-C526-3AF1E44632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550" y="900101"/>
            <a:ext cx="5650780" cy="5057797"/>
          </a:xfrm>
          <a:prstGeom prst="rect">
            <a:avLst/>
          </a:prstGeom>
        </p:spPr>
      </p:pic>
      <p:pic>
        <p:nvPicPr>
          <p:cNvPr id="4" name="Son enregistré">
            <a:hlinkClick r:id="" action="ppaction://media"/>
            <a:extLst>
              <a:ext uri="{FF2B5EF4-FFF2-40B4-BE49-F238E27FC236}">
                <a16:creationId xmlns:a16="http://schemas.microsoft.com/office/drawing/2014/main" id="{D6299AE1-7572-C450-B959-E2DD450A88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6281" y="6088498"/>
            <a:ext cx="487363" cy="487363"/>
          </a:xfrm>
          <a:prstGeom prst="rect">
            <a:avLst/>
          </a:prstGeom>
        </p:spPr>
      </p:pic>
    </p:spTree>
    <p:extLst>
      <p:ext uri="{BB962C8B-B14F-4D97-AF65-F5344CB8AC3E}">
        <p14:creationId xmlns:p14="http://schemas.microsoft.com/office/powerpoint/2010/main" val="2616695085"/>
      </p:ext>
    </p:extLst>
  </p:cSld>
  <p:clrMapOvr>
    <a:masterClrMapping/>
  </p:clrMapOvr>
  <mc:AlternateContent xmlns:mc="http://schemas.openxmlformats.org/markup-compatibility/2006" xmlns:p14="http://schemas.microsoft.com/office/powerpoint/2010/main">
    <mc:Choice Requires="p14">
      <p:transition spd="slow" p14:dur="2000" advClick="0" advTm="48000"/>
    </mc:Choice>
    <mc:Fallback xmlns="">
      <p:transition spd="slow" advClick="0"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5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3" name="Group 1032">
            <a:extLst>
              <a:ext uri="{FF2B5EF4-FFF2-40B4-BE49-F238E27FC236}">
                <a16:creationId xmlns:a16="http://schemas.microsoft.com/office/drawing/2014/main" id="{387ADDF3-96F2-4CFC-A961-14113FC244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4" name="Straight Connector 1033">
              <a:extLst>
                <a:ext uri="{FF2B5EF4-FFF2-40B4-BE49-F238E27FC236}">
                  <a16:creationId xmlns:a16="http://schemas.microsoft.com/office/drawing/2014/main" id="{B2195AFC-C4B1-4F21-9849-0E1B66F2B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B21AB1A5-6C23-425A-ACBF-0D08C378E11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6" name="Rectangle 23">
              <a:extLst>
                <a:ext uri="{FF2B5EF4-FFF2-40B4-BE49-F238E27FC236}">
                  <a16:creationId xmlns:a16="http://schemas.microsoft.com/office/drawing/2014/main" id="{3259683F-7E6E-4F2B-B111-63DBFBD4F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37" name="Rectangle 25">
              <a:extLst>
                <a:ext uri="{FF2B5EF4-FFF2-40B4-BE49-F238E27FC236}">
                  <a16:creationId xmlns:a16="http://schemas.microsoft.com/office/drawing/2014/main" id="{54145D7C-848F-41FC-AF6F-961397D30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38" name="Isosceles Triangle 1037">
              <a:extLst>
                <a:ext uri="{FF2B5EF4-FFF2-40B4-BE49-F238E27FC236}">
                  <a16:creationId xmlns:a16="http://schemas.microsoft.com/office/drawing/2014/main" id="{49AA40C3-8FF8-4143-9FD4-40F05CB5C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39" name="Rectangle 27">
              <a:extLst>
                <a:ext uri="{FF2B5EF4-FFF2-40B4-BE49-F238E27FC236}">
                  <a16:creationId xmlns:a16="http://schemas.microsoft.com/office/drawing/2014/main" id="{F1EF6D83-6402-4744-921F-6A5D16D93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40" name="Rectangle 28">
              <a:extLst>
                <a:ext uri="{FF2B5EF4-FFF2-40B4-BE49-F238E27FC236}">
                  <a16:creationId xmlns:a16="http://schemas.microsoft.com/office/drawing/2014/main" id="{E2BF1FF8-D859-496E-960A-4B09EDCC2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41" name="Rectangle 29">
              <a:extLst>
                <a:ext uri="{FF2B5EF4-FFF2-40B4-BE49-F238E27FC236}">
                  <a16:creationId xmlns:a16="http://schemas.microsoft.com/office/drawing/2014/main" id="{4037913A-DA6D-4F85-9684-18087E270D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42" name="Isosceles Triangle 1041">
              <a:extLst>
                <a:ext uri="{FF2B5EF4-FFF2-40B4-BE49-F238E27FC236}">
                  <a16:creationId xmlns:a16="http://schemas.microsoft.com/office/drawing/2014/main" id="{88B65EBE-E36D-4765-90B8-BB2A831487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43" name="Isosceles Triangle 1042">
              <a:extLst>
                <a:ext uri="{FF2B5EF4-FFF2-40B4-BE49-F238E27FC236}">
                  <a16:creationId xmlns:a16="http://schemas.microsoft.com/office/drawing/2014/main" id="{48D8D2E7-9C8B-4675-A753-93F92FE53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1045" name="Rectangle 1044">
            <a:extLst>
              <a:ext uri="{FF2B5EF4-FFF2-40B4-BE49-F238E27FC236}">
                <a16:creationId xmlns:a16="http://schemas.microsoft.com/office/drawing/2014/main" id="{B9881EE3-21F9-4630-B745-F4B9A26C87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7" name="Group 1046">
            <a:extLst>
              <a:ext uri="{FF2B5EF4-FFF2-40B4-BE49-F238E27FC236}">
                <a16:creationId xmlns:a16="http://schemas.microsoft.com/office/drawing/2014/main" id="{49000F6D-D063-4EC6-803B-3E942EA3D2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48" name="Straight Connector 1047">
              <a:extLst>
                <a:ext uri="{FF2B5EF4-FFF2-40B4-BE49-F238E27FC236}">
                  <a16:creationId xmlns:a16="http://schemas.microsoft.com/office/drawing/2014/main" id="{77438301-5D1C-4B21-992D-64A2178169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D9D9D9"/>
              </a:solidFill>
            </a:ln>
          </p:spPr>
          <p:style>
            <a:lnRef idx="2">
              <a:schemeClr val="accent1"/>
            </a:lnRef>
            <a:fillRef idx="0">
              <a:schemeClr val="accent1"/>
            </a:fillRef>
            <a:effectRef idx="1">
              <a:schemeClr val="accent1"/>
            </a:effectRef>
            <a:fontRef idx="minor">
              <a:schemeClr val="tx1"/>
            </a:fontRef>
          </p:style>
        </p:cxnSp>
        <p:sp>
          <p:nvSpPr>
            <p:cNvPr id="1049" name="Rectangle 23">
              <a:extLst>
                <a:ext uri="{FF2B5EF4-FFF2-40B4-BE49-F238E27FC236}">
                  <a16:creationId xmlns:a16="http://schemas.microsoft.com/office/drawing/2014/main" id="{67D59E20-5148-4D90-B623-334FAEB0D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0" name="Rectangle 25">
              <a:extLst>
                <a:ext uri="{FF2B5EF4-FFF2-40B4-BE49-F238E27FC236}">
                  <a16:creationId xmlns:a16="http://schemas.microsoft.com/office/drawing/2014/main" id="{70476D92-32BC-4F05-8E7D-7F7205AB63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1" name="Isosceles Triangle 1050">
              <a:extLst>
                <a:ext uri="{FF2B5EF4-FFF2-40B4-BE49-F238E27FC236}">
                  <a16:creationId xmlns:a16="http://schemas.microsoft.com/office/drawing/2014/main" id="{4D60F7B1-9129-40C8-9ECC-2DB009326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2" name="Rectangle 27">
              <a:extLst>
                <a:ext uri="{FF2B5EF4-FFF2-40B4-BE49-F238E27FC236}">
                  <a16:creationId xmlns:a16="http://schemas.microsoft.com/office/drawing/2014/main" id="{53CCFC38-47B0-4E57-9FC4-D508A9EF0E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3" name="Rectangle 28">
              <a:extLst>
                <a:ext uri="{FF2B5EF4-FFF2-40B4-BE49-F238E27FC236}">
                  <a16:creationId xmlns:a16="http://schemas.microsoft.com/office/drawing/2014/main" id="{81581F74-5F20-497B-9D30-63EE488F5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4" name="Rectangle 29">
              <a:extLst>
                <a:ext uri="{FF2B5EF4-FFF2-40B4-BE49-F238E27FC236}">
                  <a16:creationId xmlns:a16="http://schemas.microsoft.com/office/drawing/2014/main" id="{F8C9BA87-DC22-48FC-9A0C-4B1A9F13B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5" name="Isosceles Triangle 1054">
              <a:extLst>
                <a:ext uri="{FF2B5EF4-FFF2-40B4-BE49-F238E27FC236}">
                  <a16:creationId xmlns:a16="http://schemas.microsoft.com/office/drawing/2014/main" id="{AD74A836-4DFF-499B-AB78-ECD7C7D27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056" name="Isosceles Triangle 1055">
              <a:extLst>
                <a:ext uri="{FF2B5EF4-FFF2-40B4-BE49-F238E27FC236}">
                  <a16:creationId xmlns:a16="http://schemas.microsoft.com/office/drawing/2014/main" id="{EC707B72-B0F6-4E20-A28D-8C487E1F8F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p:nvSpPr>
          <p:cNvPr id="1058" name="Rectangle 1057">
            <a:extLst>
              <a:ext uri="{FF2B5EF4-FFF2-40B4-BE49-F238E27FC236}">
                <a16:creationId xmlns:a16="http://schemas.microsoft.com/office/drawing/2014/main" id="{AF68A407-3863-4C20-A08D-B05AB7276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intérieur, roue, Set de jeu, terrain de jeux&#10;&#10;Le contenu généré par l’IA peut être incorrect.">
            <a:extLst>
              <a:ext uri="{FF2B5EF4-FFF2-40B4-BE49-F238E27FC236}">
                <a16:creationId xmlns:a16="http://schemas.microsoft.com/office/drawing/2014/main" id="{A440E359-D17C-D246-A72E-4D494BBE1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608" y="1050050"/>
            <a:ext cx="6338152" cy="4753614"/>
          </a:xfrm>
          <a:prstGeom prst="rect">
            <a:avLst/>
          </a:prstGeom>
        </p:spPr>
      </p:pic>
      <p:cxnSp>
        <p:nvCxnSpPr>
          <p:cNvPr id="1060" name="Straight Connector 1059">
            <a:extLst>
              <a:ext uri="{FF2B5EF4-FFF2-40B4-BE49-F238E27FC236}">
                <a16:creationId xmlns:a16="http://schemas.microsoft.com/office/drawing/2014/main" id="{1E8789E2-D890-49EC-920B-78C2CC601D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1270" y="1085454"/>
            <a:ext cx="0" cy="4432844"/>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9B55BD0-5FF6-B692-328B-BCD0A2ADE4F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886164" y="782757"/>
            <a:ext cx="3504740" cy="2278081"/>
          </a:xfrm>
          <a:prstGeom prst="rect">
            <a:avLst/>
          </a:prstGeom>
          <a:noFill/>
          <a:extLst>
            <a:ext uri="{909E8E84-426E-40DD-AFC4-6F175D3DCCD1}">
              <a14:hiddenFill xmlns:a14="http://schemas.microsoft.com/office/drawing/2010/main">
                <a:solidFill>
                  <a:srgbClr val="FFFFFF"/>
                </a:solidFill>
              </a14:hiddenFill>
            </a:ext>
          </a:extLst>
        </p:spPr>
      </p:pic>
      <p:cxnSp>
        <p:nvCxnSpPr>
          <p:cNvPr id="1062" name="Straight Connector 1061">
            <a:extLst>
              <a:ext uri="{FF2B5EF4-FFF2-40B4-BE49-F238E27FC236}">
                <a16:creationId xmlns:a16="http://schemas.microsoft.com/office/drawing/2014/main" id="{B0DEF5FF-5840-4764-9D8B-36CFC0F6C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8591" y="3429000"/>
            <a:ext cx="3067493"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descr="Concept Kids : Animaux - Jeux Enfants - Acheter sur Espritjeu.com">
            <a:extLst>
              <a:ext uri="{FF2B5EF4-FFF2-40B4-BE49-F238E27FC236}">
                <a16:creationId xmlns:a16="http://schemas.microsoft.com/office/drawing/2014/main" id="{FEE8ECA6-381F-D71F-A3BF-ABA5903D866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66731" y="4068163"/>
            <a:ext cx="3543608" cy="1727508"/>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AC624808-4810-18A0-7DAC-2DB7288999C1}"/>
              </a:ext>
            </a:extLst>
          </p:cNvPr>
          <p:cNvSpPr txBox="1">
            <a:spLocks/>
          </p:cNvSpPr>
          <p:nvPr/>
        </p:nvSpPr>
        <p:spPr>
          <a:xfrm>
            <a:off x="2897110" y="5691758"/>
            <a:ext cx="8683250" cy="103876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400" b="1"/>
              <a:t>L’orthophonie au CMPP </a:t>
            </a:r>
          </a:p>
        </p:txBody>
      </p:sp>
    </p:spTree>
    <p:extLst>
      <p:ext uri="{BB962C8B-B14F-4D97-AF65-F5344CB8AC3E}">
        <p14:creationId xmlns:p14="http://schemas.microsoft.com/office/powerpoint/2010/main" val="863487353"/>
      </p:ext>
    </p:extLst>
  </p:cSld>
  <p:clrMapOvr>
    <a:masterClrMapping/>
  </p:clrMapOvr>
  <p:transition spd="slow" advClick="0" advTm="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
                                        <p:tgtEl>
                                          <p:spTgt spid="5"/>
                                        </p:tgtEl>
                                      </p:cBhvr>
                                    </p:animEffect>
                                  </p:childTnLst>
                                </p:cTn>
                              </p:par>
                            </p:childTnLst>
                          </p:cTn>
                        </p:par>
                        <p:par>
                          <p:cTn id="13" fill="hold">
                            <p:stCondLst>
                              <p:cond delay="510"/>
                            </p:stCondLst>
                            <p:childTnLst>
                              <p:par>
                                <p:cTn id="14" presetID="2" presetClass="entr" presetSubtype="4"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additive="base">
                                        <p:cTn id="16" dur="500" fill="hold"/>
                                        <p:tgtEl>
                                          <p:spTgt spid="1028"/>
                                        </p:tgtEl>
                                        <p:attrNameLst>
                                          <p:attrName>ppt_x</p:attrName>
                                        </p:attrNameLst>
                                      </p:cBhvr>
                                      <p:tavLst>
                                        <p:tav tm="0">
                                          <p:val>
                                            <p:strVal val="#ppt_x"/>
                                          </p:val>
                                        </p:tav>
                                        <p:tav tm="100000">
                                          <p:val>
                                            <p:strVal val="#ppt_x"/>
                                          </p:val>
                                        </p:tav>
                                      </p:tavLst>
                                    </p:anim>
                                    <p:anim calcmode="lin" valueType="num">
                                      <p:cBhvr additive="base">
                                        <p:cTn id="17" dur="500" fill="hold"/>
                                        <p:tgtEl>
                                          <p:spTgt spid="1028"/>
                                        </p:tgtEl>
                                        <p:attrNameLst>
                                          <p:attrName>ppt_y</p:attrName>
                                        </p:attrNameLst>
                                      </p:cBhvr>
                                      <p:tavLst>
                                        <p:tav tm="0">
                                          <p:val>
                                            <p:strVal val="1+#ppt_h/2"/>
                                          </p:val>
                                        </p:tav>
                                        <p:tav tm="100000">
                                          <p:val>
                                            <p:strVal val="#ppt_y"/>
                                          </p:val>
                                        </p:tav>
                                      </p:tavLst>
                                    </p:anim>
                                  </p:childTnLst>
                                </p:cTn>
                              </p:par>
                              <p:par>
                                <p:cTn id="18" presetID="1"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28A01C2-3CD8-23D6-155D-2D6C82AC186E}"/>
              </a:ext>
            </a:extLst>
          </p:cNvPr>
          <p:cNvSpPr>
            <a:spLocks noGrp="1"/>
          </p:cNvSpPr>
          <p:nvPr>
            <p:ph type="title"/>
          </p:nvPr>
        </p:nvSpPr>
        <p:spPr>
          <a:xfrm>
            <a:off x="138269" y="971711"/>
            <a:ext cx="3695867" cy="4463889"/>
          </a:xfrm>
        </p:spPr>
        <p:txBody>
          <a:bodyPr anchor="ctr">
            <a:normAutofit/>
          </a:bodyPr>
          <a:lstStyle/>
          <a:p>
            <a:r>
              <a:rPr lang="fr-FR">
                <a:latin typeface="Trebuchet MS"/>
              </a:rPr>
              <a:t>Travail en réseau</a:t>
            </a:r>
          </a:p>
        </p:txBody>
      </p:sp>
      <p:sp>
        <p:nvSpPr>
          <p:cNvPr id="10"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cxnSp>
        <p:nvCxnSpPr>
          <p:cNvPr id="12"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3BCAB550-1FC4-042A-1E13-5DCB75CE7A27}"/>
              </a:ext>
            </a:extLst>
          </p:cNvPr>
          <p:cNvSpPr>
            <a:spLocks noGrp="1"/>
          </p:cNvSpPr>
          <p:nvPr>
            <p:ph idx="1"/>
          </p:nvPr>
        </p:nvSpPr>
        <p:spPr>
          <a:xfrm>
            <a:off x="4068147" y="746449"/>
            <a:ext cx="7985583" cy="6326155"/>
          </a:xfrm>
          <a:solidFill>
            <a:schemeClr val="bg1"/>
          </a:solidFill>
        </p:spPr>
        <p:txBody>
          <a:bodyPr vert="horz" lIns="91440" tIns="45720" rIns="91440" bIns="45720" rtlCol="0" anchor="ctr">
            <a:noAutofit/>
          </a:bodyPr>
          <a:lstStyle/>
          <a:p>
            <a:pPr rtl="0" fontAlgn="base">
              <a:spcAft>
                <a:spcPts val="1000"/>
              </a:spcAft>
            </a:pPr>
            <a:endParaRPr lang="fr-FR">
              <a:latin typeface="Calibri" panose="020F0502020204030204" pitchFamily="34" charset="0"/>
            </a:endParaRPr>
          </a:p>
          <a:p>
            <a:pPr fontAlgn="base">
              <a:spcAft>
                <a:spcPts val="1000"/>
              </a:spcAft>
            </a:pPr>
            <a:r>
              <a:rPr lang="fr-FR" sz="2800">
                <a:latin typeface="Trebuchet MS"/>
              </a:rPr>
              <a:t>L</a:t>
            </a:r>
            <a:r>
              <a:rPr lang="fr-FR" sz="2800" b="0" i="0">
                <a:effectLst/>
                <a:latin typeface="Trebuchet MS"/>
              </a:rPr>
              <a:t>ien avec les écoles : participation aux ESS, </a:t>
            </a:r>
            <a:r>
              <a:rPr lang="fr-FR" sz="2800">
                <a:latin typeface="Trebuchet MS"/>
              </a:rPr>
              <a:t>comptes-rendus écrits, échanges téléphoniques)</a:t>
            </a:r>
            <a:endParaRPr lang="fr-FR" sz="2800" b="0" i="0">
              <a:effectLst/>
              <a:latin typeface="Trebuchet MS"/>
            </a:endParaRPr>
          </a:p>
          <a:p>
            <a:pPr marL="0" indent="0" rtl="0" fontAlgn="base">
              <a:spcAft>
                <a:spcPts val="1000"/>
              </a:spcAft>
              <a:buNone/>
            </a:pPr>
            <a:r>
              <a:rPr lang="fr-FR" sz="2800">
                <a:latin typeface="Trebuchet MS"/>
              </a:rPr>
              <a:t>					</a:t>
            </a:r>
            <a:endParaRPr lang="fr-FR" sz="2800" b="0" i="0">
              <a:effectLst/>
              <a:latin typeface="Trebuchet MS"/>
            </a:endParaRPr>
          </a:p>
          <a:p>
            <a:pPr rtl="0" fontAlgn="base">
              <a:spcAft>
                <a:spcPts val="1000"/>
              </a:spcAft>
            </a:pPr>
            <a:r>
              <a:rPr lang="fr-FR" sz="2800">
                <a:latin typeface="Trebuchet MS"/>
              </a:rPr>
              <a:t>E</a:t>
            </a:r>
            <a:r>
              <a:rPr lang="fr-FR" sz="2800" b="0" i="0">
                <a:effectLst/>
                <a:latin typeface="Trebuchet MS"/>
              </a:rPr>
              <a:t>changes avec les </a:t>
            </a:r>
            <a:r>
              <a:rPr lang="fr-FR" sz="2800">
                <a:latin typeface="Trebuchet MS"/>
              </a:rPr>
              <a:t>orthophonistes libéraux</a:t>
            </a:r>
            <a:endParaRPr lang="fr-FR" sz="2800" b="0" i="0">
              <a:effectLst/>
              <a:latin typeface="Trebuchet MS"/>
            </a:endParaRPr>
          </a:p>
          <a:p>
            <a:pPr marL="0" indent="0" rtl="0" fontAlgn="base">
              <a:spcAft>
                <a:spcPts val="1000"/>
              </a:spcAft>
              <a:buNone/>
            </a:pPr>
            <a:endParaRPr lang="fr-FR" sz="2800" b="0" i="0">
              <a:effectLst/>
              <a:latin typeface="Trebuchet MS"/>
            </a:endParaRPr>
          </a:p>
          <a:p>
            <a:pPr rtl="0" fontAlgn="base">
              <a:spcAft>
                <a:spcPts val="1000"/>
              </a:spcAft>
            </a:pPr>
            <a:r>
              <a:rPr lang="fr-FR" sz="2800">
                <a:latin typeface="Trebuchet MS"/>
              </a:rPr>
              <a:t>R</a:t>
            </a:r>
            <a:r>
              <a:rPr lang="fr-FR" sz="2800" b="0" i="0">
                <a:effectLst/>
                <a:latin typeface="Trebuchet MS"/>
              </a:rPr>
              <a:t>éunions avec des </a:t>
            </a:r>
            <a:r>
              <a:rPr lang="fr-FR" sz="2800">
                <a:latin typeface="Trebuchet MS"/>
              </a:rPr>
              <a:t>institutions partenaires</a:t>
            </a:r>
            <a:r>
              <a:rPr lang="fr-FR" sz="2800" b="0" i="0">
                <a:effectLst/>
                <a:latin typeface="Trebuchet MS"/>
              </a:rPr>
              <a:t>. </a:t>
            </a:r>
          </a:p>
          <a:p>
            <a:endParaRPr lang="fr-FR"/>
          </a:p>
        </p:txBody>
      </p:sp>
      <p:sp>
        <p:nvSpPr>
          <p:cNvPr id="14"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 name="Titre 1">
            <a:extLst>
              <a:ext uri="{FF2B5EF4-FFF2-40B4-BE49-F238E27FC236}">
                <a16:creationId xmlns:a16="http://schemas.microsoft.com/office/drawing/2014/main" id="{6BEA32CA-C637-1A88-B07E-73B83AEB6E6F}"/>
              </a:ext>
            </a:extLst>
          </p:cNvPr>
          <p:cNvSpPr txBox="1">
            <a:spLocks/>
          </p:cNvSpPr>
          <p:nvPr/>
        </p:nvSpPr>
        <p:spPr>
          <a:xfrm>
            <a:off x="1267928" y="352"/>
            <a:ext cx="8661888" cy="111084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6600"/>
              <a:t> </a:t>
            </a:r>
            <a:r>
              <a:rPr lang="fr-FR" sz="4400" b="1"/>
              <a:t>L’orthophonie</a:t>
            </a:r>
            <a:r>
              <a:rPr lang="fr-FR" sz="4800" b="1"/>
              <a:t> au CMPP </a:t>
            </a:r>
          </a:p>
        </p:txBody>
      </p:sp>
    </p:spTree>
    <p:extLst>
      <p:ext uri="{BB962C8B-B14F-4D97-AF65-F5344CB8AC3E}">
        <p14:creationId xmlns:p14="http://schemas.microsoft.com/office/powerpoint/2010/main" val="335164388"/>
      </p:ext>
    </p:extLst>
  </p:cSld>
  <p:clrMapOvr>
    <a:masterClrMapping/>
  </p:clrMapOvr>
  <p:transition spd="slow" advClick="0" advTm="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entr" presetSubtype="0" fill="hold" grpId="0" nodeType="withEffect">
                                  <p:stCondLst>
                                    <p:cond delay="25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1000"/>
                                        <p:tgtEl>
                                          <p:spTgt spid="3">
                                            <p:txEl>
                                              <p:pRg st="1" end="1"/>
                                            </p:txEl>
                                          </p:spTgt>
                                        </p:tgtEl>
                                      </p:cBhvr>
                                    </p:animEffect>
                                    <p:anim calcmode="lin" valueType="num">
                                      <p:cBhvr>
                                        <p:cTn id="1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25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022849-2061-FB0E-E743-11F18A71C796}"/>
              </a:ext>
            </a:extLst>
          </p:cNvPr>
          <p:cNvPicPr>
            <a:picLocks noChangeAspect="1"/>
          </p:cNvPicPr>
          <p:nvPr/>
        </p:nvPicPr>
        <p:blipFill>
          <a:blip r:embed="rId2"/>
          <a:stretch>
            <a:fillRect/>
          </a:stretch>
        </p:blipFill>
        <p:spPr>
          <a:xfrm>
            <a:off x="609795" y="225143"/>
            <a:ext cx="8543258" cy="1774090"/>
          </a:xfrm>
          <a:prstGeom prst="rect">
            <a:avLst/>
          </a:prstGeom>
        </p:spPr>
        <p:style>
          <a:lnRef idx="3">
            <a:schemeClr val="lt1"/>
          </a:lnRef>
          <a:fillRef idx="1">
            <a:schemeClr val="accent6"/>
          </a:fillRef>
          <a:effectRef idx="1">
            <a:schemeClr val="accent6"/>
          </a:effectRef>
          <a:fontRef idx="minor">
            <a:schemeClr val="lt1"/>
          </a:fontRef>
        </p:style>
      </p:pic>
      <p:sp>
        <p:nvSpPr>
          <p:cNvPr id="3" name="Espace réservé du contenu 2">
            <a:extLst>
              <a:ext uri="{FF2B5EF4-FFF2-40B4-BE49-F238E27FC236}">
                <a16:creationId xmlns:a16="http://schemas.microsoft.com/office/drawing/2014/main" id="{01368F11-66FD-B266-5C73-CC4D04895BC8}"/>
              </a:ext>
            </a:extLst>
          </p:cNvPr>
          <p:cNvSpPr>
            <a:spLocks noGrp="1"/>
          </p:cNvSpPr>
          <p:nvPr>
            <p:ph idx="1"/>
          </p:nvPr>
        </p:nvSpPr>
        <p:spPr>
          <a:xfrm>
            <a:off x="99588" y="2064189"/>
            <a:ext cx="9578566" cy="3911097"/>
          </a:xfrm>
        </p:spPr>
        <p:txBody>
          <a:bodyPr vert="horz" lIns="91440" tIns="45720" rIns="91440" bIns="45720" rtlCol="0" anchor="t">
            <a:noAutofit/>
          </a:bodyPr>
          <a:lstStyle/>
          <a:p>
            <a:pPr algn="l"/>
            <a:endParaRPr lang="fr-FR" sz="1800" b="0" i="0" u="none" strike="noStrike" baseline="0">
              <a:solidFill>
                <a:srgbClr val="000000"/>
              </a:solidFill>
              <a:latin typeface="Aptos" panose="020B0004020202020204" pitchFamily="34" charset="0"/>
            </a:endParaRPr>
          </a:p>
          <a:p>
            <a:pPr marL="0" indent="0" algn="ctr">
              <a:buNone/>
            </a:pPr>
            <a:r>
              <a:rPr lang="fr-FR" sz="4400" b="1" i="0" u="none" strike="noStrike" baseline="0">
                <a:solidFill>
                  <a:srgbClr val="000000"/>
                </a:solidFill>
                <a:latin typeface="Trebuchet MS"/>
              </a:rPr>
              <a:t>ILLUSTRATION EN QUELQUES   </a:t>
            </a:r>
          </a:p>
          <a:p>
            <a:pPr marL="0" indent="0" algn="ctr">
              <a:buNone/>
            </a:pPr>
            <a:r>
              <a:rPr lang="fr-FR" sz="2000" b="1" i="0" u="none" strike="noStrike" baseline="0">
                <a:solidFill>
                  <a:srgbClr val="000000"/>
                </a:solidFill>
                <a:latin typeface="Trebuchet MS"/>
              </a:rPr>
              <a:t>	</a:t>
            </a:r>
          </a:p>
          <a:p>
            <a:pPr marL="0" indent="0" algn="ctr">
              <a:buNone/>
            </a:pPr>
            <a:r>
              <a:rPr lang="fr-FR" sz="4400" b="1" i="0" u="none" strike="noStrike" baseline="0">
                <a:solidFill>
                  <a:srgbClr val="000000"/>
                </a:solidFill>
                <a:latin typeface="Trebuchet MS"/>
              </a:rPr>
              <a:t>	CONCEPTS DE </a:t>
            </a:r>
          </a:p>
          <a:p>
            <a:pPr marL="0" indent="0" algn="ctr">
              <a:buNone/>
            </a:pPr>
            <a:endParaRPr lang="fr-FR" sz="2000" b="0" i="0" u="none" strike="noStrike" baseline="0">
              <a:solidFill>
                <a:srgbClr val="000000"/>
              </a:solidFill>
              <a:latin typeface="Trebuchet MS"/>
            </a:endParaRPr>
          </a:p>
          <a:p>
            <a:pPr marL="0" indent="0" algn="ctr">
              <a:buNone/>
            </a:pPr>
            <a:r>
              <a:rPr lang="fr-FR" sz="4400" b="1" i="0" u="none" strike="noStrike" baseline="0">
                <a:solidFill>
                  <a:srgbClr val="000000"/>
                </a:solidFill>
                <a:latin typeface="Trebuchet MS"/>
              </a:rPr>
              <a:t>SON APPROCHE GLOBALE DU SUJET </a:t>
            </a:r>
            <a:endParaRPr lang="fr-FR" sz="4400">
              <a:latin typeface="Trebuchet MS"/>
            </a:endParaRPr>
          </a:p>
        </p:txBody>
      </p:sp>
    </p:spTree>
    <p:extLst>
      <p:ext uri="{BB962C8B-B14F-4D97-AF65-F5344CB8AC3E}">
        <p14:creationId xmlns:p14="http://schemas.microsoft.com/office/powerpoint/2010/main" val="3955132915"/>
      </p:ext>
    </p:extLst>
  </p:cSld>
  <p:clrMapOvr>
    <a:masterClrMapping/>
  </p:clrMapOvr>
  <p:transition spd="slow" advClick="0" advTm="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5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75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42" presetClass="entr" presetSubtype="0" fill="hold" grpId="0" nodeType="afterEffect">
                                  <p:stCondLst>
                                    <p:cond delay="75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anim calcmode="lin" valueType="num">
                                      <p:cBhvr>
                                        <p:cTn id="2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3" fill="hold">
                            <p:stCondLst>
                              <p:cond delay="3500"/>
                            </p:stCondLst>
                            <p:childTnLst>
                              <p:par>
                                <p:cTn id="24" presetID="42" presetClass="entr" presetSubtype="0" fill="hold" grpId="0" nodeType="afterEffect">
                                  <p:stCondLst>
                                    <p:cond delay="75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lettre, dessin humoristique, illustration&#10;&#10;Le contenu généré par l’IA peut être incorrect.">
            <a:extLst>
              <a:ext uri="{FF2B5EF4-FFF2-40B4-BE49-F238E27FC236}">
                <a16:creationId xmlns:a16="http://schemas.microsoft.com/office/drawing/2014/main" id="{DE633F36-F673-045C-8780-CF7E193CBC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097" y="0"/>
            <a:ext cx="11552903" cy="6858000"/>
          </a:xfrm>
        </p:spPr>
      </p:pic>
    </p:spTree>
    <p:extLst>
      <p:ext uri="{BB962C8B-B14F-4D97-AF65-F5344CB8AC3E}">
        <p14:creationId xmlns:p14="http://schemas.microsoft.com/office/powerpoint/2010/main" val="3955878473"/>
      </p:ext>
    </p:extLst>
  </p:cSld>
  <p:clrMapOvr>
    <a:masterClrMapping/>
  </p:clrMapOvr>
  <p:transition spd="slow" advClick="0" advTm="19000">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F5A47D-BC27-3830-CD4E-A551FB7ECD93}"/>
              </a:ext>
            </a:extLst>
          </p:cNvPr>
          <p:cNvSpPr>
            <a:spLocks noGrp="1"/>
          </p:cNvSpPr>
          <p:nvPr>
            <p:ph type="title"/>
          </p:nvPr>
        </p:nvSpPr>
        <p:spPr>
          <a:xfrm>
            <a:off x="9822426" y="0"/>
            <a:ext cx="1531374" cy="6857999"/>
          </a:xfrm>
        </p:spPr>
        <p:txBody>
          <a:bodyPr>
            <a:noAutofit/>
          </a:bodyPr>
          <a:lstStyle/>
          <a:p>
            <a:pPr algn="ctr"/>
            <a:r>
              <a:rPr lang="fr-FR" sz="2800" b="1">
                <a:solidFill>
                  <a:schemeClr val="accent5">
                    <a:lumMod val="50000"/>
                  </a:schemeClr>
                </a:solidFill>
                <a:latin typeface="Trebuchet MS" panose="020B0603020202020204" pitchFamily="34" charset="0"/>
              </a:rPr>
              <a:t>L</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A</a:t>
            </a:r>
            <a:br>
              <a:rPr lang="fr-FR" sz="2800" b="1">
                <a:solidFill>
                  <a:schemeClr val="accent5">
                    <a:lumMod val="50000"/>
                  </a:schemeClr>
                </a:solidFill>
                <a:latin typeface="Trebuchet MS" panose="020B0603020202020204" pitchFamily="34" charset="0"/>
              </a:rPr>
            </a:b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P</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S</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Y</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C</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H</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O</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M</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O</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T</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R</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I</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C</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I</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T</a:t>
            </a:r>
            <a:br>
              <a:rPr lang="fr-FR" sz="2800" b="1">
                <a:solidFill>
                  <a:schemeClr val="accent5">
                    <a:lumMod val="50000"/>
                  </a:schemeClr>
                </a:solidFill>
                <a:latin typeface="Trebuchet MS" panose="020B0603020202020204" pitchFamily="34" charset="0"/>
              </a:rPr>
            </a:br>
            <a:r>
              <a:rPr lang="fr-FR" sz="2800" b="1">
                <a:solidFill>
                  <a:schemeClr val="accent5">
                    <a:lumMod val="50000"/>
                  </a:schemeClr>
                </a:solidFill>
                <a:latin typeface="Trebuchet MS" panose="020B0603020202020204" pitchFamily="34" charset="0"/>
              </a:rPr>
              <a:t>E</a:t>
            </a:r>
          </a:p>
        </p:txBody>
      </p:sp>
      <p:pic>
        <p:nvPicPr>
          <p:cNvPr id="5" name="Espace réservé du contenu 4" descr="Une image contenant texte, dessin humoristique, illustration&#10;&#10;Le contenu généré par l’IA peut être incorrect.">
            <a:extLst>
              <a:ext uri="{FF2B5EF4-FFF2-40B4-BE49-F238E27FC236}">
                <a16:creationId xmlns:a16="http://schemas.microsoft.com/office/drawing/2014/main" id="{C2126C7D-6FBA-944A-AF61-2B7E8B313F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48500416"/>
      </p:ext>
    </p:extLst>
  </p:cSld>
  <p:clrMapOvr>
    <a:masterClrMapping/>
  </p:clrMapOvr>
  <p:transition spd="slow" advClick="0" advTm="20000">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AC6EF0-6A84-36DD-4B50-A93060972553}"/>
              </a:ext>
            </a:extLst>
          </p:cNvPr>
          <p:cNvSpPr>
            <a:spLocks noGrp="1"/>
          </p:cNvSpPr>
          <p:nvPr>
            <p:ph type="title"/>
          </p:nvPr>
        </p:nvSpPr>
        <p:spPr>
          <a:xfrm>
            <a:off x="325925" y="0"/>
            <a:ext cx="11540150" cy="1325563"/>
          </a:xfrm>
        </p:spPr>
        <p:txBody>
          <a:bodyPr/>
          <a:lstStyle/>
          <a:p>
            <a:r>
              <a:rPr lang="fr-FR" sz="2400" b="0" i="0" u="none" strike="noStrike" baseline="0">
                <a:solidFill>
                  <a:srgbClr val="000000"/>
                </a:solidFill>
                <a:latin typeface="Trebuchet MS" panose="020B0603020202020204" pitchFamily="34" charset="0"/>
              </a:rPr>
              <a:t> </a:t>
            </a:r>
            <a:r>
              <a:rPr lang="fr-FR" sz="4400" b="1" i="0" u="none" strike="noStrike" baseline="0">
                <a:solidFill>
                  <a:srgbClr val="000000"/>
                </a:solidFill>
                <a:latin typeface="Trebuchet MS" panose="020B0603020202020204" pitchFamily="34" charset="0"/>
              </a:rPr>
              <a:t>LA PSYCHOMOTRICITE AU CMPP </a:t>
            </a:r>
            <a:br>
              <a:rPr lang="fr-FR" sz="4400" b="0" i="0" u="none" strike="noStrike" baseline="0">
                <a:solidFill>
                  <a:srgbClr val="000000"/>
                </a:solidFill>
                <a:latin typeface="Aptos" panose="020B0004020202020204" pitchFamily="34" charset="0"/>
              </a:rPr>
            </a:br>
            <a:endParaRPr lang="fr-FR"/>
          </a:p>
        </p:txBody>
      </p:sp>
      <p:sp>
        <p:nvSpPr>
          <p:cNvPr id="7" name="ZoneTexte 6">
            <a:extLst>
              <a:ext uri="{FF2B5EF4-FFF2-40B4-BE49-F238E27FC236}">
                <a16:creationId xmlns:a16="http://schemas.microsoft.com/office/drawing/2014/main" id="{EC353721-6736-C8A9-56B1-2FD483308031}"/>
              </a:ext>
            </a:extLst>
          </p:cNvPr>
          <p:cNvSpPr txBox="1"/>
          <p:nvPr/>
        </p:nvSpPr>
        <p:spPr>
          <a:xfrm>
            <a:off x="244443" y="72427"/>
            <a:ext cx="11947557" cy="6409447"/>
          </a:xfrm>
          <a:prstGeom prst="rect">
            <a:avLst/>
          </a:prstGeom>
          <a:noFill/>
        </p:spPr>
        <p:txBody>
          <a:bodyPr wrap="square" lIns="91440" tIns="45720" rIns="91440" bIns="45720" anchor="t">
            <a:spAutoFit/>
          </a:bodyPr>
          <a:lstStyle/>
          <a:p>
            <a:pPr algn="ctr"/>
            <a:endParaRPr lang="fr-FR" sz="1050" b="0" i="0" u="none" strike="noStrike" baseline="0">
              <a:solidFill>
                <a:srgbClr val="000000"/>
              </a:solidFill>
              <a:latin typeface="Aptos" panose="020B0004020202020204" pitchFamily="34" charset="0"/>
            </a:endParaRPr>
          </a:p>
          <a:p>
            <a:r>
              <a:rPr lang="fr-FR" sz="2800" b="1" i="0" u="none" strike="noStrike" baseline="0">
                <a:solidFill>
                  <a:srgbClr val="000000"/>
                </a:solidFill>
                <a:latin typeface="Trebuchet MS" panose="020B0603020202020204" pitchFamily="34" charset="0"/>
              </a:rPr>
              <a:t>																	</a:t>
            </a:r>
          </a:p>
          <a:p>
            <a:r>
              <a:rPr lang="fr-FR" sz="2800" b="1">
                <a:solidFill>
                  <a:srgbClr val="000000"/>
                </a:solidFill>
                <a:latin typeface="Trebuchet MS" panose="020B0603020202020204" pitchFamily="34" charset="0"/>
              </a:rPr>
              <a:t>																		</a:t>
            </a:r>
            <a:r>
              <a:rPr lang="fr-FR" sz="2400" b="1" i="0" u="none" strike="noStrike" baseline="0">
                <a:solidFill>
                  <a:srgbClr val="000000"/>
                </a:solidFill>
                <a:latin typeface="Trebuchet MS" panose="020B0603020202020204" pitchFamily="34" charset="0"/>
              </a:rPr>
              <a:t>2 postes à temps plein </a:t>
            </a:r>
            <a:endParaRPr lang="fr-FR" sz="2400" b="0" i="0" u="none" strike="noStrike" baseline="0">
              <a:solidFill>
                <a:srgbClr val="000000"/>
              </a:solidFill>
              <a:latin typeface="Trebuchet MS" panose="020B0603020202020204" pitchFamily="34" charset="0"/>
            </a:endParaRPr>
          </a:p>
          <a:p>
            <a:r>
              <a:rPr lang="fr-FR" sz="2800" b="1" i="0" u="none" strike="noStrike" baseline="0">
                <a:solidFill>
                  <a:schemeClr val="accent6">
                    <a:lumMod val="75000"/>
                  </a:schemeClr>
                </a:solidFill>
                <a:latin typeface="Trebuchet MS" panose="020B0603020202020204" pitchFamily="34" charset="0"/>
              </a:rPr>
              <a:t>LES DIFFERENTES MISSIONS : </a:t>
            </a:r>
          </a:p>
          <a:p>
            <a:pPr marL="457200" indent="-457200">
              <a:buFont typeface="Wingdings" panose="05000000000000000000" pitchFamily="2" charset="2"/>
              <a:buChar char="v"/>
            </a:pPr>
            <a:r>
              <a:rPr lang="fr-FR" sz="2800" b="0" i="0" u="none" strike="noStrike" baseline="0">
                <a:solidFill>
                  <a:srgbClr val="000000"/>
                </a:solidFill>
                <a:latin typeface="Trebuchet MS"/>
              </a:rPr>
              <a:t>REALISATION DU BILAN PSYCHOMOTEUR </a:t>
            </a:r>
          </a:p>
          <a:p>
            <a:pPr marL="457200" indent="-457200">
              <a:buFont typeface="Wingdings" panose="05000000000000000000" pitchFamily="2" charset="2"/>
              <a:buChar char="v"/>
            </a:pPr>
            <a:endParaRPr lang="fr-FR" sz="2400" b="0" i="0" u="none" strike="noStrike" baseline="0">
              <a:solidFill>
                <a:srgbClr val="000000"/>
              </a:solidFill>
              <a:latin typeface="Trebuchet MS"/>
            </a:endParaRPr>
          </a:p>
          <a:p>
            <a:pPr marL="457200" indent="-457200">
              <a:buFont typeface="Wingdings" panose="05000000000000000000" pitchFamily="2" charset="2"/>
              <a:buChar char="v"/>
            </a:pPr>
            <a:r>
              <a:rPr lang="fr-FR" sz="2800" b="0" i="0" u="none" strike="noStrike" baseline="0">
                <a:solidFill>
                  <a:srgbClr val="000000"/>
                </a:solidFill>
                <a:latin typeface="Trebuchet MS"/>
              </a:rPr>
              <a:t>PARTICIPATION A L’ELABORATION DU PROJET DE SOIN EN EQUIPE </a:t>
            </a:r>
          </a:p>
          <a:p>
            <a:pPr marL="457200" indent="-457200">
              <a:buFont typeface="Wingdings" panose="05000000000000000000" pitchFamily="2" charset="2"/>
              <a:buChar char="v"/>
            </a:pPr>
            <a:endParaRPr lang="fr-FR" sz="2400" b="0" i="0" u="none" strike="noStrike" baseline="0">
              <a:solidFill>
                <a:srgbClr val="000000"/>
              </a:solidFill>
              <a:latin typeface="Trebuchet MS"/>
            </a:endParaRPr>
          </a:p>
          <a:p>
            <a:pPr marL="457200" indent="-457200">
              <a:buFont typeface="Wingdings" panose="05000000000000000000" pitchFamily="2" charset="2"/>
              <a:buChar char="v"/>
            </a:pPr>
            <a:r>
              <a:rPr lang="fr-FR" sz="2800" b="0" i="0" u="none" strike="noStrike" baseline="0">
                <a:solidFill>
                  <a:srgbClr val="000000"/>
                </a:solidFill>
                <a:latin typeface="Trebuchet MS"/>
              </a:rPr>
              <a:t>ACCOMPAGNEMENTS INDIVIDUELS SUR LA BASE DES INDICATIONS DU DECRET DE COMPETENCES </a:t>
            </a:r>
          </a:p>
          <a:p>
            <a:pPr marL="457200" indent="-457200">
              <a:buFont typeface="Wingdings" panose="05000000000000000000" pitchFamily="2" charset="2"/>
              <a:buChar char="v"/>
            </a:pPr>
            <a:endParaRPr lang="fr-FR" sz="2400" b="0" i="0" u="none" strike="noStrike" baseline="0">
              <a:solidFill>
                <a:srgbClr val="000000"/>
              </a:solidFill>
              <a:latin typeface="Trebuchet MS"/>
            </a:endParaRPr>
          </a:p>
          <a:p>
            <a:pPr marL="457200" indent="-457200">
              <a:buFont typeface="Wingdings" panose="05000000000000000000" pitchFamily="2" charset="2"/>
              <a:buChar char="v"/>
            </a:pPr>
            <a:r>
              <a:rPr lang="fr-FR" sz="2800" b="0" i="0" u="none" strike="noStrike" baseline="0">
                <a:solidFill>
                  <a:srgbClr val="000000"/>
                </a:solidFill>
                <a:latin typeface="Trebuchet MS"/>
              </a:rPr>
              <a:t>PARTICIPATION AUX SYNTHESES D’EVOLUTION </a:t>
            </a:r>
          </a:p>
          <a:p>
            <a:pPr marL="457200" indent="-457200">
              <a:buFont typeface="Wingdings" panose="05000000000000000000" pitchFamily="2" charset="2"/>
              <a:buChar char="v"/>
            </a:pPr>
            <a:endParaRPr lang="fr-FR" sz="2400" b="0" i="0" u="none" strike="noStrike" baseline="0">
              <a:solidFill>
                <a:srgbClr val="000000"/>
              </a:solidFill>
              <a:latin typeface="Trebuchet MS"/>
            </a:endParaRPr>
          </a:p>
          <a:p>
            <a:pPr marL="457200" indent="-457200">
              <a:buFont typeface="Wingdings" panose="05000000000000000000" pitchFamily="2" charset="2"/>
              <a:buChar char="v"/>
            </a:pPr>
            <a:r>
              <a:rPr lang="fr-FR" sz="2800" b="0" i="0" u="none" strike="noStrike" baseline="0">
                <a:solidFill>
                  <a:srgbClr val="000000"/>
                </a:solidFill>
                <a:latin typeface="Trebuchet MS"/>
              </a:rPr>
              <a:t>LIENS AVEC LES FAMILLES </a:t>
            </a:r>
          </a:p>
          <a:p>
            <a:pPr marL="457200" indent="-457200">
              <a:buFont typeface="Wingdings" panose="05000000000000000000" pitchFamily="2" charset="2"/>
              <a:buChar char="v"/>
            </a:pPr>
            <a:endParaRPr lang="fr-FR" sz="2400" b="0" i="0" u="none" strike="noStrike" baseline="0">
              <a:solidFill>
                <a:srgbClr val="000000"/>
              </a:solidFill>
              <a:latin typeface="Aptos" panose="020B0004020202020204" pitchFamily="34" charset="0"/>
            </a:endParaRPr>
          </a:p>
          <a:p>
            <a:pPr marL="457200" indent="-457200">
              <a:buFont typeface="Wingdings" panose="05000000000000000000" pitchFamily="2" charset="2"/>
              <a:buChar char="v"/>
            </a:pPr>
            <a:r>
              <a:rPr lang="fr-FR" sz="2800" b="0" i="0" u="none" strike="noStrike" baseline="0">
                <a:solidFill>
                  <a:srgbClr val="000000"/>
                </a:solidFill>
                <a:latin typeface="Aptos" panose="020B0004020202020204" pitchFamily="34" charset="0"/>
              </a:rPr>
              <a:t>LIENS AVEC L’EXTERIEUR </a:t>
            </a:r>
            <a:endParaRPr lang="fr-FR" sz="1800" b="0" i="0" u="none" strike="noStrike" baseline="0">
              <a:solidFill>
                <a:srgbClr val="000000"/>
              </a:solidFill>
              <a:latin typeface="Aptos" panose="020B0004020202020204" pitchFamily="34" charset="0"/>
            </a:endParaRPr>
          </a:p>
        </p:txBody>
      </p:sp>
    </p:spTree>
    <p:extLst>
      <p:ext uri="{BB962C8B-B14F-4D97-AF65-F5344CB8AC3E}">
        <p14:creationId xmlns:p14="http://schemas.microsoft.com/office/powerpoint/2010/main" val="1667919467"/>
      </p:ext>
    </p:extLst>
  </p:cSld>
  <p:clrMapOvr>
    <a:masterClrMapping/>
  </p:clrMapOvr>
  <p:transition spd="slow" advClick="0" advTm="14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7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intérieur, mur, sol, tapis&#10;&#10;Le contenu généré par l’IA peut être incorrect.">
            <a:extLst>
              <a:ext uri="{FF2B5EF4-FFF2-40B4-BE49-F238E27FC236}">
                <a16:creationId xmlns:a16="http://schemas.microsoft.com/office/drawing/2014/main" id="{55C94772-1927-F5B2-BDC7-F066653F8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414" y="0"/>
            <a:ext cx="5102538" cy="6858000"/>
          </a:xfrm>
          <a:prstGeom prst="rect">
            <a:avLst/>
          </a:prstGeom>
        </p:spPr>
      </p:pic>
      <p:pic>
        <p:nvPicPr>
          <p:cNvPr id="9" name="Image 8">
            <a:extLst>
              <a:ext uri="{FF2B5EF4-FFF2-40B4-BE49-F238E27FC236}">
                <a16:creationId xmlns:a16="http://schemas.microsoft.com/office/drawing/2014/main" id="{C34DFC24-D17A-9788-AA44-6D6D1C46BDA5}"/>
              </a:ext>
            </a:extLst>
          </p:cNvPr>
          <p:cNvPicPr>
            <a:picLocks noChangeAspect="1"/>
          </p:cNvPicPr>
          <p:nvPr/>
        </p:nvPicPr>
        <p:blipFill>
          <a:blip r:embed="rId3"/>
          <a:stretch>
            <a:fillRect/>
          </a:stretch>
        </p:blipFill>
        <p:spPr>
          <a:xfrm>
            <a:off x="209788" y="1049147"/>
            <a:ext cx="5811422" cy="4351338"/>
          </a:xfrm>
          <a:prstGeom prst="rect">
            <a:avLst/>
          </a:prstGeom>
        </p:spPr>
      </p:pic>
    </p:spTree>
    <p:extLst>
      <p:ext uri="{BB962C8B-B14F-4D97-AF65-F5344CB8AC3E}">
        <p14:creationId xmlns:p14="http://schemas.microsoft.com/office/powerpoint/2010/main" val="3822330966"/>
      </p:ext>
    </p:extLst>
  </p:cSld>
  <p:clrMapOvr>
    <a:masterClrMapping/>
  </p:clrMapOvr>
  <p:transition spd="slow" advClick="0" advTm="8000">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265C9960-6AF2-978D-62C0-145B22DE575F}"/>
              </a:ext>
            </a:extLst>
          </p:cNvPr>
          <p:cNvSpPr txBox="1">
            <a:spLocks/>
          </p:cNvSpPr>
          <p:nvPr/>
        </p:nvSpPr>
        <p:spPr>
          <a:xfrm>
            <a:off x="0" y="996661"/>
            <a:ext cx="12192000" cy="1555844"/>
          </a:xfrm>
          <a:prstGeom prst="rect">
            <a:avLst/>
          </a:prstGeom>
          <a:solidFill>
            <a:schemeClr val="bg1"/>
          </a:solidFill>
        </p:spPr>
        <p:txBody>
          <a:bodyPr vert="horz" lIns="91440" tIns="45720" rIns="91440" bIns="45720" rtlCol="0">
            <a:normAutofit fontScale="5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Aft>
                <a:spcPts val="1000"/>
              </a:spcAft>
              <a:buNone/>
            </a:pPr>
            <a:r>
              <a:rPr lang="fr-FR" sz="7300" b="1">
                <a:latin typeface="Trebuchet MS" panose="020B0603020202020204" pitchFamily="34" charset="0"/>
              </a:rPr>
              <a:t>La pédagogie Montessori </a:t>
            </a:r>
          </a:p>
          <a:p>
            <a:pPr marL="0" indent="0">
              <a:spcAft>
                <a:spcPts val="1000"/>
              </a:spcAft>
              <a:buNone/>
            </a:pPr>
            <a:r>
              <a:rPr lang="fr-FR" sz="4400">
                <a:latin typeface="Trebuchet MS" panose="020B0603020202020204" pitchFamily="34" charset="0"/>
              </a:rPr>
              <a:t>Répond à l’envie naturelle des enfants d’apprendre dans un environnement stimulant et épanouissant, tout en respectant leur rythme et en les responsabilisant.</a:t>
            </a:r>
            <a:endParaRPr lang="fr-FR" sz="5800">
              <a:latin typeface="Trebuchet MS" panose="020B0603020202020204" pitchFamily="34" charset="0"/>
            </a:endParaRPr>
          </a:p>
          <a:p>
            <a:endParaRPr lang="fr-FR"/>
          </a:p>
        </p:txBody>
      </p:sp>
      <p:sp>
        <p:nvSpPr>
          <p:cNvPr id="10" name="Espace réservé du texte 3">
            <a:extLst>
              <a:ext uri="{FF2B5EF4-FFF2-40B4-BE49-F238E27FC236}">
                <a16:creationId xmlns:a16="http://schemas.microsoft.com/office/drawing/2014/main" id="{96E34025-DAD0-43EE-ABE9-89572D277F92}"/>
              </a:ext>
            </a:extLst>
          </p:cNvPr>
          <p:cNvSpPr txBox="1">
            <a:spLocks/>
          </p:cNvSpPr>
          <p:nvPr/>
        </p:nvSpPr>
        <p:spPr>
          <a:xfrm>
            <a:off x="0" y="3324737"/>
            <a:ext cx="2005781" cy="353326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u="sng">
                <a:latin typeface="Trebuchet MS" panose="020B0603020202020204" pitchFamily="34" charset="0"/>
              </a:rPr>
              <a:t>Les grands </a:t>
            </a:r>
          </a:p>
          <a:p>
            <a:pPr marL="0" indent="0">
              <a:buNone/>
            </a:pPr>
            <a:r>
              <a:rPr lang="fr-FR" u="sng">
                <a:latin typeface="Trebuchet MS" panose="020B0603020202020204" pitchFamily="34" charset="0"/>
              </a:rPr>
              <a:t>principes</a:t>
            </a:r>
            <a:endParaRPr lang="fr-FR" sz="4400">
              <a:latin typeface="Trebuchet MS" panose="020B0603020202020204" pitchFamily="34" charset="0"/>
            </a:endParaRPr>
          </a:p>
          <a:p>
            <a:endParaRPr lang="fr-FR"/>
          </a:p>
        </p:txBody>
      </p:sp>
      <p:pic>
        <p:nvPicPr>
          <p:cNvPr id="11" name="Image 10">
            <a:extLst>
              <a:ext uri="{FF2B5EF4-FFF2-40B4-BE49-F238E27FC236}">
                <a16:creationId xmlns:a16="http://schemas.microsoft.com/office/drawing/2014/main" id="{9FE606D8-50B8-8F05-C21F-6DDF3C90CB1E}"/>
              </a:ext>
            </a:extLst>
          </p:cNvPr>
          <p:cNvPicPr>
            <a:picLocks noChangeAspect="1"/>
          </p:cNvPicPr>
          <p:nvPr/>
        </p:nvPicPr>
        <p:blipFill>
          <a:blip r:embed="rId2"/>
          <a:stretch>
            <a:fillRect/>
          </a:stretch>
        </p:blipFill>
        <p:spPr>
          <a:xfrm>
            <a:off x="1828800" y="996661"/>
            <a:ext cx="10700418" cy="5978145"/>
          </a:xfrm>
          <a:prstGeom prst="rect">
            <a:avLst/>
          </a:prstGeom>
        </p:spPr>
      </p:pic>
      <p:sp>
        <p:nvSpPr>
          <p:cNvPr id="12" name="ZoneTexte 11">
            <a:extLst>
              <a:ext uri="{FF2B5EF4-FFF2-40B4-BE49-F238E27FC236}">
                <a16:creationId xmlns:a16="http://schemas.microsoft.com/office/drawing/2014/main" id="{CA9F963F-E489-C174-57E1-4C4E5307F615}"/>
              </a:ext>
            </a:extLst>
          </p:cNvPr>
          <p:cNvSpPr txBox="1"/>
          <p:nvPr/>
        </p:nvSpPr>
        <p:spPr>
          <a:xfrm>
            <a:off x="3099303" y="2183173"/>
            <a:ext cx="1412340" cy="369332"/>
          </a:xfrm>
          <a:prstGeom prst="rect">
            <a:avLst/>
          </a:prstGeom>
          <a:solidFill>
            <a:schemeClr val="bg1"/>
          </a:solidFill>
          <a:ln w="57150">
            <a:solidFill>
              <a:schemeClr val="accent5">
                <a:lumMod val="40000"/>
                <a:lumOff val="60000"/>
              </a:schemeClr>
            </a:solidFill>
          </a:ln>
        </p:spPr>
        <p:txBody>
          <a:bodyPr wrap="square" rtlCol="0">
            <a:spAutoFit/>
          </a:bodyPr>
          <a:lstStyle/>
          <a:p>
            <a:r>
              <a:rPr lang="fr-FR" b="1">
                <a:latin typeface="Trebuchet MS" panose="020B0603020202020204" pitchFamily="34" charset="0"/>
              </a:rPr>
              <a:t>L’ENFANT</a:t>
            </a:r>
          </a:p>
        </p:txBody>
      </p:sp>
      <p:sp>
        <p:nvSpPr>
          <p:cNvPr id="13" name="ZoneTexte 12">
            <a:extLst>
              <a:ext uri="{FF2B5EF4-FFF2-40B4-BE49-F238E27FC236}">
                <a16:creationId xmlns:a16="http://schemas.microsoft.com/office/drawing/2014/main" id="{566BCCA1-1F31-A2B8-5837-D726FA79C2E0}"/>
              </a:ext>
            </a:extLst>
          </p:cNvPr>
          <p:cNvSpPr txBox="1"/>
          <p:nvPr/>
        </p:nvSpPr>
        <p:spPr>
          <a:xfrm>
            <a:off x="5804050" y="2260595"/>
            <a:ext cx="2811927" cy="369332"/>
          </a:xfrm>
          <a:prstGeom prst="rect">
            <a:avLst/>
          </a:prstGeom>
          <a:solidFill>
            <a:schemeClr val="bg1"/>
          </a:solidFill>
          <a:ln w="57150">
            <a:solidFill>
              <a:srgbClr val="00B0F0"/>
            </a:solidFill>
          </a:ln>
        </p:spPr>
        <p:txBody>
          <a:bodyPr wrap="square" rtlCol="0">
            <a:spAutoFit/>
          </a:bodyPr>
          <a:lstStyle/>
          <a:p>
            <a:r>
              <a:rPr lang="fr-FR" b="1">
                <a:latin typeface="Trebuchet MS" panose="020B0603020202020204" pitchFamily="34" charset="0"/>
              </a:rPr>
              <a:t>L’Educatrice Montessori</a:t>
            </a:r>
          </a:p>
        </p:txBody>
      </p:sp>
      <p:sp>
        <p:nvSpPr>
          <p:cNvPr id="14" name="ZoneTexte 13">
            <a:extLst>
              <a:ext uri="{FF2B5EF4-FFF2-40B4-BE49-F238E27FC236}">
                <a16:creationId xmlns:a16="http://schemas.microsoft.com/office/drawing/2014/main" id="{A6865952-5643-B4FD-623F-FCF08ED18816}"/>
              </a:ext>
            </a:extLst>
          </p:cNvPr>
          <p:cNvSpPr txBox="1"/>
          <p:nvPr/>
        </p:nvSpPr>
        <p:spPr>
          <a:xfrm>
            <a:off x="9738607" y="2260595"/>
            <a:ext cx="1412340" cy="369332"/>
          </a:xfrm>
          <a:prstGeom prst="rect">
            <a:avLst/>
          </a:prstGeom>
          <a:solidFill>
            <a:schemeClr val="bg1"/>
          </a:solidFill>
          <a:ln w="57150">
            <a:solidFill>
              <a:srgbClr val="CD0067"/>
            </a:solidFill>
          </a:ln>
        </p:spPr>
        <p:txBody>
          <a:bodyPr wrap="square" rtlCol="0">
            <a:spAutoFit/>
          </a:bodyPr>
          <a:lstStyle/>
          <a:p>
            <a:r>
              <a:rPr lang="fr-FR" b="1">
                <a:latin typeface="Trebuchet MS" panose="020B0603020202020204" pitchFamily="34" charset="0"/>
              </a:rPr>
              <a:t>La Salle</a:t>
            </a:r>
          </a:p>
        </p:txBody>
      </p:sp>
      <p:sp>
        <p:nvSpPr>
          <p:cNvPr id="6" name="Espace réservé du contenu 5">
            <a:extLst>
              <a:ext uri="{FF2B5EF4-FFF2-40B4-BE49-F238E27FC236}">
                <a16:creationId xmlns:a16="http://schemas.microsoft.com/office/drawing/2014/main" id="{4ACDCC71-34D3-A6E6-A841-7703DEBA1115}"/>
              </a:ext>
            </a:extLst>
          </p:cNvPr>
          <p:cNvSpPr>
            <a:spLocks noGrp="1"/>
          </p:cNvSpPr>
          <p:nvPr>
            <p:ph idx="1"/>
          </p:nvPr>
        </p:nvSpPr>
        <p:spPr/>
        <p:txBody>
          <a:bodyPr/>
          <a:lstStyle/>
          <a:p>
            <a:endParaRPr lang="fr-FR"/>
          </a:p>
        </p:txBody>
      </p:sp>
      <p:pic>
        <p:nvPicPr>
          <p:cNvPr id="3" name="Image 2">
            <a:extLst>
              <a:ext uri="{FF2B5EF4-FFF2-40B4-BE49-F238E27FC236}">
                <a16:creationId xmlns:a16="http://schemas.microsoft.com/office/drawing/2014/main" id="{643882B8-1E3A-4B80-F1FC-4D87073E65A4}"/>
              </a:ext>
            </a:extLst>
          </p:cNvPr>
          <p:cNvPicPr>
            <a:picLocks noChangeAspect="1"/>
          </p:cNvPicPr>
          <p:nvPr/>
        </p:nvPicPr>
        <p:blipFill>
          <a:blip r:embed="rId3"/>
          <a:stretch>
            <a:fillRect/>
          </a:stretch>
        </p:blipFill>
        <p:spPr>
          <a:xfrm>
            <a:off x="677334" y="1"/>
            <a:ext cx="8270021" cy="1183472"/>
          </a:xfrm>
          <a:prstGeom prst="rect">
            <a:avLst/>
          </a:prstGeom>
        </p:spPr>
      </p:pic>
    </p:spTree>
    <p:extLst>
      <p:ext uri="{BB962C8B-B14F-4D97-AF65-F5344CB8AC3E}">
        <p14:creationId xmlns:p14="http://schemas.microsoft.com/office/powerpoint/2010/main" val="24692642"/>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80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000"/>
                                        <p:tgtEl>
                                          <p:spTgt spid="10"/>
                                        </p:tgtEl>
                                      </p:cBhvr>
                                    </p:animEffect>
                                  </p:childTnLst>
                                </p:cTn>
                              </p:par>
                              <p:par>
                                <p:cTn id="8" presetID="53" presetClass="entr" presetSubtype="16" fill="hold" grpId="0" nodeType="withEffect">
                                  <p:stCondLst>
                                    <p:cond delay="800"/>
                                  </p:stCondLst>
                                  <p:childTnLst>
                                    <p:set>
                                      <p:cBhvr>
                                        <p:cTn id="9" dur="1" fill="hold">
                                          <p:stCondLst>
                                            <p:cond delay="0"/>
                                          </p:stCondLst>
                                        </p:cTn>
                                        <p:tgtEl>
                                          <p:spTgt spid="4"/>
                                        </p:tgtEl>
                                        <p:attrNameLst>
                                          <p:attrName>style.visibility</p:attrName>
                                        </p:attrNameLst>
                                      </p:cBhvr>
                                      <p:to>
                                        <p:strVal val="visible"/>
                                      </p:to>
                                    </p:set>
                                    <p:anim calcmode="lin" valueType="num">
                                      <p:cBhvr>
                                        <p:cTn id="10" dur="3250" fill="hold"/>
                                        <p:tgtEl>
                                          <p:spTgt spid="4"/>
                                        </p:tgtEl>
                                        <p:attrNameLst>
                                          <p:attrName>ppt_w</p:attrName>
                                        </p:attrNameLst>
                                      </p:cBhvr>
                                      <p:tavLst>
                                        <p:tav tm="0">
                                          <p:val>
                                            <p:fltVal val="0"/>
                                          </p:val>
                                        </p:tav>
                                        <p:tav tm="100000">
                                          <p:val>
                                            <p:strVal val="#ppt_w"/>
                                          </p:val>
                                        </p:tav>
                                      </p:tavLst>
                                    </p:anim>
                                    <p:anim calcmode="lin" valueType="num">
                                      <p:cBhvr>
                                        <p:cTn id="11" dur="3250" fill="hold"/>
                                        <p:tgtEl>
                                          <p:spTgt spid="4"/>
                                        </p:tgtEl>
                                        <p:attrNameLst>
                                          <p:attrName>ppt_h</p:attrName>
                                        </p:attrNameLst>
                                      </p:cBhvr>
                                      <p:tavLst>
                                        <p:tav tm="0">
                                          <p:val>
                                            <p:fltVal val="0"/>
                                          </p:val>
                                        </p:tav>
                                        <p:tav tm="100000">
                                          <p:val>
                                            <p:strVal val="#ppt_h"/>
                                          </p:val>
                                        </p:tav>
                                      </p:tavLst>
                                    </p:anim>
                                    <p:animEffect transition="in" filter="fade">
                                      <p:cBhvr>
                                        <p:cTn id="12" dur="3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2250"/>
                                  </p:stCondLst>
                                  <p:childTnLst>
                                    <p:anim calcmode="lin" valueType="num">
                                      <p:cBhvr>
                                        <p:cTn id="16" dur="1500"/>
                                        <p:tgtEl>
                                          <p:spTgt spid="4"/>
                                        </p:tgtEl>
                                        <p:attrNameLst>
                                          <p:attrName>ppt_w</p:attrName>
                                        </p:attrNameLst>
                                      </p:cBhvr>
                                      <p:tavLst>
                                        <p:tav tm="0">
                                          <p:val>
                                            <p:strVal val="ppt_w"/>
                                          </p:val>
                                        </p:tav>
                                        <p:tav tm="100000">
                                          <p:val>
                                            <p:fltVal val="0"/>
                                          </p:val>
                                        </p:tav>
                                      </p:tavLst>
                                    </p:anim>
                                    <p:anim calcmode="lin" valueType="num">
                                      <p:cBhvr>
                                        <p:cTn id="17" dur="1500"/>
                                        <p:tgtEl>
                                          <p:spTgt spid="4"/>
                                        </p:tgtEl>
                                        <p:attrNameLst>
                                          <p:attrName>ppt_h</p:attrName>
                                        </p:attrNameLst>
                                      </p:cBhvr>
                                      <p:tavLst>
                                        <p:tav tm="0">
                                          <p:val>
                                            <p:strVal val="ppt_h"/>
                                          </p:val>
                                        </p:tav>
                                        <p:tav tm="100000">
                                          <p:val>
                                            <p:fltVal val="0"/>
                                          </p:val>
                                        </p:tav>
                                      </p:tavLst>
                                    </p:anim>
                                    <p:animEffect transition="out" filter="fade">
                                      <p:cBhvr>
                                        <p:cTn id="18" dur="1500"/>
                                        <p:tgtEl>
                                          <p:spTgt spid="4"/>
                                        </p:tgtEl>
                                      </p:cBhvr>
                                    </p:animEffect>
                                    <p:set>
                                      <p:cBhvr>
                                        <p:cTn id="19" dur="1" fill="hold">
                                          <p:stCondLst>
                                            <p:cond delay="1499"/>
                                          </p:stCondLst>
                                        </p:cTn>
                                        <p:tgtEl>
                                          <p:spTgt spid="4"/>
                                        </p:tgtEl>
                                        <p:attrNameLst>
                                          <p:attrName>style.visibility</p:attrName>
                                        </p:attrNameLst>
                                      </p:cBhvr>
                                      <p:to>
                                        <p:strVal val="hidden"/>
                                      </p:to>
                                    </p:set>
                                  </p:childTnLst>
                                </p:cTn>
                              </p:par>
                            </p:childTnLst>
                          </p:cTn>
                        </p:par>
                        <p:par>
                          <p:cTn id="20" fill="hold">
                            <p:stCondLst>
                              <p:cond delay="3750"/>
                            </p:stCondLst>
                            <p:childTnLst>
                              <p:par>
                                <p:cTn id="21" presetID="10" presetClass="entr" presetSubtype="0" fill="hold" nodeType="afterEffect">
                                  <p:stCondLst>
                                    <p:cond delay="5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14" presetClass="entr" presetSubtype="10" fill="hold" grpId="0" nodeType="withEffect">
                                  <p:stCondLst>
                                    <p:cond delay="50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2" grpId="0" animBg="1"/>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cxnSp>
        <p:nvCxnSpPr>
          <p:cNvPr id="14" name="Straight Connector 1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6" name="Titre 1">
            <a:extLst>
              <a:ext uri="{FF2B5EF4-FFF2-40B4-BE49-F238E27FC236}">
                <a16:creationId xmlns:a16="http://schemas.microsoft.com/office/drawing/2014/main" id="{7C103D82-7734-1905-5466-04E22ACD9765}"/>
              </a:ext>
            </a:extLst>
          </p:cNvPr>
          <p:cNvSpPr txBox="1">
            <a:spLocks/>
          </p:cNvSpPr>
          <p:nvPr/>
        </p:nvSpPr>
        <p:spPr>
          <a:xfrm>
            <a:off x="7810748" y="-17443"/>
            <a:ext cx="4381252" cy="242698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fr-FR" sz="5400" b="1"/>
              <a:t>La méthode Montessori </a:t>
            </a:r>
            <a:br>
              <a:rPr lang="fr-FR" sz="4800" b="1"/>
            </a:br>
            <a:endParaRPr lang="fr-FR" sz="4800" b="1"/>
          </a:p>
        </p:txBody>
      </p:sp>
      <p:sp>
        <p:nvSpPr>
          <p:cNvPr id="13" name="Espace réservé pour une image  2">
            <a:extLst>
              <a:ext uri="{FF2B5EF4-FFF2-40B4-BE49-F238E27FC236}">
                <a16:creationId xmlns:a16="http://schemas.microsoft.com/office/drawing/2014/main" id="{F2D06A3B-653D-9640-DBC9-0F2C8DEFA2D9}"/>
              </a:ext>
            </a:extLst>
          </p:cNvPr>
          <p:cNvSpPr txBox="1">
            <a:spLocks/>
          </p:cNvSpPr>
          <p:nvPr/>
        </p:nvSpPr>
        <p:spPr>
          <a:xfrm>
            <a:off x="742063" y="228600"/>
            <a:ext cx="7758819" cy="3200400"/>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r>
              <a:rPr lang="fr-FR" sz="3200" b="1">
                <a:solidFill>
                  <a:schemeClr val="tx1"/>
                </a:solidFill>
              </a:rPr>
              <a:t>Maria Montessori a observé que les enfants passent par des </a:t>
            </a:r>
            <a:r>
              <a:rPr lang="fr-FR" sz="3200" b="1">
                <a:solidFill>
                  <a:srgbClr val="0070C0"/>
                </a:solidFill>
                <a:hlinkClick r:id="rId2">
                  <a:extLst>
                    <a:ext uri="{A12FA001-AC4F-418D-AE19-62706E023703}">
                      <ahyp:hlinkClr xmlns:ahyp="http://schemas.microsoft.com/office/drawing/2018/hyperlinkcolor" val="tx"/>
                    </a:ext>
                  </a:extLst>
                </a:hlinkClick>
              </a:rPr>
              <a:t>périodes sensibles</a:t>
            </a:r>
            <a:r>
              <a:rPr lang="fr-FR" sz="3200">
                <a:solidFill>
                  <a:schemeClr val="tx1"/>
                </a:solidFill>
              </a:rPr>
              <a:t>, durant lesquelles ils développent naturellement </a:t>
            </a:r>
          </a:p>
          <a:p>
            <a:pPr algn="l"/>
            <a:r>
              <a:rPr lang="fr-FR" sz="3200">
                <a:solidFill>
                  <a:schemeClr val="tx1"/>
                </a:solidFill>
              </a:rPr>
              <a:t>certaines compétences.</a:t>
            </a:r>
          </a:p>
          <a:p>
            <a:endParaRPr lang="fr-FR"/>
          </a:p>
        </p:txBody>
      </p:sp>
      <p:sp>
        <p:nvSpPr>
          <p:cNvPr id="15" name="Espace réservé du texte 9">
            <a:extLst>
              <a:ext uri="{FF2B5EF4-FFF2-40B4-BE49-F238E27FC236}">
                <a16:creationId xmlns:a16="http://schemas.microsoft.com/office/drawing/2014/main" id="{912C172F-324A-3BDA-C3DC-E3E8E917541C}"/>
              </a:ext>
            </a:extLst>
          </p:cNvPr>
          <p:cNvSpPr txBox="1">
            <a:spLocks/>
          </p:cNvSpPr>
          <p:nvPr/>
        </p:nvSpPr>
        <p:spPr>
          <a:xfrm>
            <a:off x="174441" y="3672508"/>
            <a:ext cx="11843119" cy="3508081"/>
          </a:xfrm>
          <a:prstGeom prst="rect">
            <a:avLst/>
          </a:prstGeom>
        </p:spPr>
        <p:txBody>
          <a:bodyPr lIns="91440" tIns="45720" rIns="91440" bIns="4572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3500"/>
              <a:t>Regrouper les enfants par cycles</a:t>
            </a:r>
          </a:p>
          <a:p>
            <a:pPr marL="0" indent="0">
              <a:buNone/>
            </a:pPr>
            <a:r>
              <a:rPr lang="fr-FR" sz="3500"/>
              <a:t>et dans un environnement précis</a:t>
            </a:r>
          </a:p>
          <a:p>
            <a:pPr marL="0" indent="0">
              <a:buNone/>
            </a:pPr>
            <a:r>
              <a:rPr lang="fr-FR" sz="3500"/>
              <a:t>permet </a:t>
            </a:r>
            <a:r>
              <a:rPr lang="fr-FR" sz="3500" b="1"/>
              <a:t>d’accompagner ces évolutions de manière fluide et naturelle</a:t>
            </a:r>
            <a:r>
              <a:rPr lang="fr-FR" sz="3500"/>
              <a:t>, notamment grâce à l'apprentissage entre pairs et par imitation.</a:t>
            </a:r>
          </a:p>
          <a:p>
            <a:endParaRPr lang="fr-FR"/>
          </a:p>
        </p:txBody>
      </p:sp>
      <p:pic>
        <p:nvPicPr>
          <p:cNvPr id="17" name="Image 16" descr="Une image contenant sol, meubles, table basse, décoration d’intérieur&#10;&#10;Le contenu généré par l’IA peut être incorrect.">
            <a:extLst>
              <a:ext uri="{FF2B5EF4-FFF2-40B4-BE49-F238E27FC236}">
                <a16:creationId xmlns:a16="http://schemas.microsoft.com/office/drawing/2014/main" id="{1A7F28D7-4A3A-2941-ABBC-35ECB9435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814" y="1667631"/>
            <a:ext cx="4972604" cy="3309042"/>
          </a:xfrm>
          <a:prstGeom prst="rect">
            <a:avLst/>
          </a:prstGeom>
        </p:spPr>
      </p:pic>
    </p:spTree>
    <p:extLst>
      <p:ext uri="{BB962C8B-B14F-4D97-AF65-F5344CB8AC3E}">
        <p14:creationId xmlns:p14="http://schemas.microsoft.com/office/powerpoint/2010/main" val="429065176"/>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53" presetClass="entr" presetSubtype="16" fill="hold" grpId="0" nodeType="after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p:cTn id="10" dur="2000" fill="hold"/>
                                        <p:tgtEl>
                                          <p:spTgt spid="13"/>
                                        </p:tgtEl>
                                        <p:attrNameLst>
                                          <p:attrName>ppt_w</p:attrName>
                                        </p:attrNameLst>
                                      </p:cBhvr>
                                      <p:tavLst>
                                        <p:tav tm="0">
                                          <p:val>
                                            <p:fltVal val="0"/>
                                          </p:val>
                                        </p:tav>
                                        <p:tav tm="100000">
                                          <p:val>
                                            <p:strVal val="#ppt_w"/>
                                          </p:val>
                                        </p:tav>
                                      </p:tavLst>
                                    </p:anim>
                                    <p:anim calcmode="lin" valueType="num">
                                      <p:cBhvr>
                                        <p:cTn id="11" dur="2000" fill="hold"/>
                                        <p:tgtEl>
                                          <p:spTgt spid="13"/>
                                        </p:tgtEl>
                                        <p:attrNameLst>
                                          <p:attrName>ppt_h</p:attrName>
                                        </p:attrNameLst>
                                      </p:cBhvr>
                                      <p:tavLst>
                                        <p:tav tm="0">
                                          <p:val>
                                            <p:fltVal val="0"/>
                                          </p:val>
                                        </p:tav>
                                        <p:tav tm="100000">
                                          <p:val>
                                            <p:strVal val="#ppt_h"/>
                                          </p:val>
                                        </p:tav>
                                      </p:tavLst>
                                    </p:anim>
                                    <p:animEffect transition="in" filter="fade">
                                      <p:cBhvr>
                                        <p:cTn id="12" dur="2000"/>
                                        <p:tgtEl>
                                          <p:spTgt spid="13"/>
                                        </p:tgtEl>
                                      </p:cBhvr>
                                    </p:animEffect>
                                  </p:childTnLst>
                                </p:cTn>
                              </p:par>
                            </p:childTnLst>
                          </p:cTn>
                        </p:par>
                        <p:par>
                          <p:cTn id="13" fill="hold">
                            <p:stCondLst>
                              <p:cond delay="3750"/>
                            </p:stCondLst>
                            <p:childTnLst>
                              <p:par>
                                <p:cTn id="14" presetID="42" presetClass="entr" presetSubtype="0" fill="hold" grpId="0" nodeType="afterEffect">
                                  <p:stCondLst>
                                    <p:cond delay="75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fade">
                                      <p:cBhvr>
                                        <p:cTn id="16" dur="2000"/>
                                        <p:tgtEl>
                                          <p:spTgt spid="15">
                                            <p:txEl>
                                              <p:pRg st="0" end="0"/>
                                            </p:txEl>
                                          </p:spTgt>
                                        </p:tgtEl>
                                      </p:cBhvr>
                                    </p:animEffect>
                                    <p:anim calcmode="lin" valueType="num">
                                      <p:cBhvr>
                                        <p:cTn id="17" dur="2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8" dur="2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6500"/>
                            </p:stCondLst>
                            <p:childTnLst>
                              <p:par>
                                <p:cTn id="20" presetID="42" presetClass="entr" presetSubtype="0" fill="hold" grpId="0" nodeType="afterEffect">
                                  <p:stCondLst>
                                    <p:cond delay="75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2000"/>
                                        <p:tgtEl>
                                          <p:spTgt spid="15">
                                            <p:txEl>
                                              <p:pRg st="1" end="1"/>
                                            </p:txEl>
                                          </p:spTgt>
                                        </p:tgtEl>
                                      </p:cBhvr>
                                    </p:animEffect>
                                    <p:anim calcmode="lin" valueType="num">
                                      <p:cBhvr>
                                        <p:cTn id="23" dur="2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2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9250"/>
                            </p:stCondLst>
                            <p:childTnLst>
                              <p:par>
                                <p:cTn id="26" presetID="42" presetClass="entr" presetSubtype="0" fill="hold" grpId="0" nodeType="afterEffect">
                                  <p:stCondLst>
                                    <p:cond delay="75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fade">
                                      <p:cBhvr>
                                        <p:cTn id="28" dur="2000"/>
                                        <p:tgtEl>
                                          <p:spTgt spid="15">
                                            <p:txEl>
                                              <p:pRg st="2" end="2"/>
                                            </p:txEl>
                                          </p:spTgt>
                                        </p:tgtEl>
                                      </p:cBhvr>
                                    </p:animEffect>
                                    <p:anim calcmode="lin" valueType="num">
                                      <p:cBhvr>
                                        <p:cTn id="29" dur="2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0" dur="2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Isosceles Triangle 12">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Isosceles Triangle 16">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Isosceles Triangle 17">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useBgFill="1">
        <p:nvSpPr>
          <p:cNvPr id="20" name="Rectangle 1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cxnSp>
        <p:nvCxnSpPr>
          <p:cNvPr id="24" name="Straight Connector 2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5" name="Titre 1">
            <a:extLst>
              <a:ext uri="{FF2B5EF4-FFF2-40B4-BE49-F238E27FC236}">
                <a16:creationId xmlns:a16="http://schemas.microsoft.com/office/drawing/2014/main" id="{342DB882-7DD5-7271-1A5D-10E5CFC4B6C2}"/>
              </a:ext>
            </a:extLst>
          </p:cNvPr>
          <p:cNvSpPr txBox="1">
            <a:spLocks/>
          </p:cNvSpPr>
          <p:nvPr/>
        </p:nvSpPr>
        <p:spPr>
          <a:xfrm>
            <a:off x="1033928" y="3867623"/>
            <a:ext cx="5942831" cy="201429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4800" b="1">
                <a:solidFill>
                  <a:schemeClr val="tx1"/>
                </a:solidFill>
              </a:rPr>
              <a:t>Montessori  en CMPP</a:t>
            </a:r>
          </a:p>
        </p:txBody>
      </p:sp>
      <p:sp>
        <p:nvSpPr>
          <p:cNvPr id="4" name="Espace réservé pour une image  2">
            <a:extLst>
              <a:ext uri="{FF2B5EF4-FFF2-40B4-BE49-F238E27FC236}">
                <a16:creationId xmlns:a16="http://schemas.microsoft.com/office/drawing/2014/main" id="{C17B02BA-F956-A77E-C726-48D2051B2B5B}"/>
              </a:ext>
            </a:extLst>
          </p:cNvPr>
          <p:cNvSpPr txBox="1">
            <a:spLocks/>
          </p:cNvSpPr>
          <p:nvPr/>
        </p:nvSpPr>
        <p:spPr>
          <a:xfrm>
            <a:off x="3175" y="0"/>
            <a:ext cx="12192000" cy="4237022"/>
          </a:xfrm>
          <a:prstGeom prst="rect">
            <a:avLst/>
          </a:prstGeom>
        </p:spPr>
        <p:txBody>
          <a:bodyPr vert="horz" lIns="91440" tIns="45720" rIns="91440" bIns="45720" rtlCol="0" anchor="t">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sz="3400"/>
              <a:t>         L</a:t>
            </a:r>
            <a:r>
              <a:rPr lang="fr-FR" sz="3800"/>
              <a:t>es enfants apprennent beaucoup </a:t>
            </a:r>
            <a:r>
              <a:rPr lang="fr-FR" sz="3800" b="1"/>
              <a:t>par l’observation et </a:t>
            </a:r>
          </a:p>
          <a:p>
            <a:pPr marL="0" indent="0">
              <a:buNone/>
            </a:pPr>
            <a:r>
              <a:rPr lang="fr-FR" sz="3800" b="1"/>
              <a:t>        l'imitation de leurs pairs</a:t>
            </a:r>
            <a:r>
              <a:rPr lang="fr-FR" sz="3800"/>
              <a:t>.</a:t>
            </a:r>
            <a:r>
              <a:rPr lang="fr-FR" sz="3800" b="1"/>
              <a:t>                   			</a:t>
            </a:r>
            <a:endParaRPr lang="fr-FR"/>
          </a:p>
          <a:p>
            <a:pPr marL="0" indent="0">
              <a:buNone/>
            </a:pPr>
            <a:r>
              <a:rPr lang="fr-FR" sz="3800"/>
              <a:t>        Dans cette ambiance multi-âge, les plus jeunes regardent</a:t>
            </a:r>
          </a:p>
          <a:p>
            <a:pPr marL="0" indent="0">
              <a:buNone/>
            </a:pPr>
            <a:r>
              <a:rPr lang="fr-FR" sz="3800"/>
              <a:t>        attentivement les plus grands. </a:t>
            </a:r>
          </a:p>
          <a:p>
            <a:pPr marL="0" indent="0">
              <a:buNone/>
            </a:pPr>
            <a:r>
              <a:rPr lang="fr-FR" sz="3800"/>
              <a:t>   Leur </a:t>
            </a:r>
            <a:r>
              <a:rPr lang="fr-FR" sz="3800" b="1"/>
              <a:t>curiosité </a:t>
            </a:r>
            <a:r>
              <a:rPr lang="fr-FR" sz="3800"/>
              <a:t>et leur </a:t>
            </a:r>
            <a:r>
              <a:rPr lang="fr-FR" sz="3800" b="1"/>
              <a:t>motivation </a:t>
            </a:r>
            <a:r>
              <a:rPr lang="fr-FR" sz="3800"/>
              <a:t>sont </a:t>
            </a:r>
          </a:p>
          <a:p>
            <a:pPr marL="0" indent="0">
              <a:buNone/>
            </a:pPr>
            <a:r>
              <a:rPr lang="fr-FR" sz="3800"/>
              <a:t>   alors grandement </a:t>
            </a:r>
            <a:r>
              <a:rPr lang="fr-FR" sz="3800" b="1"/>
              <a:t>stimulées</a:t>
            </a:r>
            <a:r>
              <a:rPr lang="fr-FR" sz="3800"/>
              <a:t>. </a:t>
            </a:r>
          </a:p>
          <a:p>
            <a:pPr marL="0" indent="0">
              <a:buNone/>
            </a:pPr>
            <a:r>
              <a:rPr lang="fr-FR" sz="3800"/>
              <a:t>   Ils veulent faire comme eux.</a:t>
            </a:r>
            <a:endParaRPr lang="fr-FR" sz="2900"/>
          </a:p>
        </p:txBody>
      </p:sp>
      <p:sp>
        <p:nvSpPr>
          <p:cNvPr id="6" name="Espace réservé du texte 5">
            <a:extLst>
              <a:ext uri="{FF2B5EF4-FFF2-40B4-BE49-F238E27FC236}">
                <a16:creationId xmlns:a16="http://schemas.microsoft.com/office/drawing/2014/main" id="{CE0C867F-302D-1A93-56AD-40E2A819D927}"/>
              </a:ext>
            </a:extLst>
          </p:cNvPr>
          <p:cNvSpPr txBox="1">
            <a:spLocks/>
          </p:cNvSpPr>
          <p:nvPr/>
        </p:nvSpPr>
        <p:spPr>
          <a:xfrm>
            <a:off x="236451" y="4839585"/>
            <a:ext cx="11542107" cy="208467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fr-FR" sz="4000"/>
              <a:t>L’ambiance multi-âge de la pédagogie Montessori est réalisée au travers de groupes Montessori avec 2 ou 3 enfants.</a:t>
            </a:r>
          </a:p>
          <a:p>
            <a:pPr marL="0" indent="0" algn="ctr">
              <a:buNone/>
            </a:pPr>
            <a:endParaRPr lang="fr-FR" sz="4000"/>
          </a:p>
          <a:p>
            <a:endParaRPr lang="fr-FR"/>
          </a:p>
        </p:txBody>
      </p:sp>
      <p:pic>
        <p:nvPicPr>
          <p:cNvPr id="7" name="Image 6" descr="Une image contenant personne, habits, Apprentissage, école&#10;&#10;Le contenu généré par l’IA peut être incorrect.">
            <a:extLst>
              <a:ext uri="{FF2B5EF4-FFF2-40B4-BE49-F238E27FC236}">
                <a16:creationId xmlns:a16="http://schemas.microsoft.com/office/drawing/2014/main" id="{B992EBC6-61AE-B1B5-480B-BEF336D81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482" y="1964602"/>
            <a:ext cx="4565391" cy="3029458"/>
          </a:xfrm>
          <a:prstGeom prst="rect">
            <a:avLst/>
          </a:prstGeom>
        </p:spPr>
      </p:pic>
    </p:spTree>
    <p:extLst>
      <p:ext uri="{BB962C8B-B14F-4D97-AF65-F5344CB8AC3E}">
        <p14:creationId xmlns:p14="http://schemas.microsoft.com/office/powerpoint/2010/main" val="3417151693"/>
      </p:ext>
    </p:extLst>
  </p:cSld>
  <p:clrMapOvr>
    <a:masterClrMapping/>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grpId="0" nodeType="afterEffect">
                                  <p:stCondLst>
                                    <p:cond delay="275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3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767D3672-7CA1-8DD5-6C96-1BD5836CC295}"/>
              </a:ext>
            </a:extLst>
          </p:cNvPr>
          <p:cNvSpPr/>
          <p:nvPr/>
        </p:nvSpPr>
        <p:spPr>
          <a:xfrm>
            <a:off x="4692284" y="2185481"/>
            <a:ext cx="3099621" cy="3215213"/>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00">
              <a:defRPr/>
            </a:pPr>
            <a:r>
              <a:rPr kumimoji="0" lang="fr-FR" sz="2800" b="1" i="0" u="none" strike="noStrike" kern="1200" cap="none" spc="0" normalizeH="0" baseline="0" noProof="0">
                <a:ln>
                  <a:noFill/>
                </a:ln>
                <a:solidFill>
                  <a:prstClr val="white"/>
                </a:solidFill>
                <a:effectLst/>
                <a:uLnTx/>
                <a:uFillTx/>
                <a:latin typeface="Trebuchet MS"/>
              </a:rPr>
              <a:t>1</a:t>
            </a:r>
            <a:r>
              <a:rPr kumimoji="0" lang="fr-FR" sz="2800" b="0" i="0" u="none" strike="noStrike" kern="1200" cap="none" spc="0" normalizeH="0" baseline="0" noProof="0">
                <a:ln>
                  <a:noFill/>
                </a:ln>
                <a:solidFill>
                  <a:prstClr val="white"/>
                </a:solidFill>
                <a:effectLst/>
                <a:uLnTx/>
                <a:uFillTx/>
                <a:latin typeface="Trebuchet MS"/>
              </a:rPr>
              <a:t> directrice médicale</a:t>
            </a:r>
            <a:r>
              <a:rPr lang="fr-FR" sz="2400">
                <a:solidFill>
                  <a:prstClr val="white"/>
                </a:solidFill>
                <a:latin typeface="Trebuchet MS"/>
              </a:rPr>
              <a:t> (0,5 ETP)</a:t>
            </a:r>
            <a:endParaRPr lang="fr-FR" sz="2400" b="0" i="0" u="none" strike="noStrike" kern="1200" cap="none" spc="0" normalizeH="0" baseline="0" noProof="0">
              <a:ln>
                <a:noFill/>
              </a:ln>
              <a:solidFill>
                <a:prstClr val="white"/>
              </a:solidFill>
              <a:effectLst/>
              <a:uLnTx/>
              <a:uFillTx/>
              <a:latin typeface="Trebuchet MS"/>
            </a:endParaRPr>
          </a:p>
          <a:p>
            <a:pPr algn="ctr" defTabSz="914400">
              <a:defRPr/>
            </a:pPr>
            <a:r>
              <a:rPr kumimoji="0" lang="fr-FR" sz="2800" b="1" i="0" u="none" strike="noStrike" kern="1200" cap="none" spc="0" normalizeH="0" baseline="0" noProof="0">
                <a:ln>
                  <a:noFill/>
                </a:ln>
                <a:solidFill>
                  <a:prstClr val="white"/>
                </a:solidFill>
                <a:effectLst/>
                <a:uLnTx/>
                <a:uFillTx/>
                <a:latin typeface="Trebuchet MS"/>
              </a:rPr>
              <a:t>1</a:t>
            </a:r>
            <a:r>
              <a:rPr kumimoji="0" lang="fr-FR" sz="2800" b="0" i="0" u="none" strike="noStrike" kern="1200" cap="none" spc="0" normalizeH="0" baseline="0" noProof="0">
                <a:ln>
                  <a:noFill/>
                </a:ln>
                <a:solidFill>
                  <a:prstClr val="white"/>
                </a:solidFill>
                <a:effectLst/>
                <a:uLnTx/>
                <a:uFillTx/>
                <a:latin typeface="Trebuchet MS"/>
              </a:rPr>
              <a:t> directrice de structure </a:t>
            </a:r>
            <a:endParaRPr lang="fr-FR" sz="2800">
              <a:solidFill>
                <a:prstClr val="white"/>
              </a:solidFill>
              <a:latin typeface="Trebuchet MS"/>
            </a:endParaRPr>
          </a:p>
          <a:p>
            <a:pPr algn="ctr" defTabSz="914400">
              <a:defRPr/>
            </a:pPr>
            <a:r>
              <a:rPr lang="fr-FR" sz="2400">
                <a:solidFill>
                  <a:prstClr val="white"/>
                </a:solidFill>
                <a:latin typeface="Trebuchet MS"/>
              </a:rPr>
              <a:t>(0,78 ETP)</a:t>
            </a:r>
          </a:p>
        </p:txBody>
      </p:sp>
      <p:sp>
        <p:nvSpPr>
          <p:cNvPr id="5" name="Rectangle : coins arrondis 4">
            <a:extLst>
              <a:ext uri="{FF2B5EF4-FFF2-40B4-BE49-F238E27FC236}">
                <a16:creationId xmlns:a16="http://schemas.microsoft.com/office/drawing/2014/main" id="{BEB5D542-3142-2043-0E50-FCBECFE6C09C}"/>
              </a:ext>
            </a:extLst>
          </p:cNvPr>
          <p:cNvSpPr/>
          <p:nvPr/>
        </p:nvSpPr>
        <p:spPr>
          <a:xfrm>
            <a:off x="186281" y="3430777"/>
            <a:ext cx="4092945" cy="923303"/>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Trebuchet MS"/>
              </a:rPr>
              <a:t>2 </a:t>
            </a:r>
            <a:r>
              <a:rPr kumimoji="0" lang="fr-FR" sz="2800" b="0" i="0" u="none" strike="noStrike" kern="1200" cap="none" spc="0" normalizeH="0" baseline="0" noProof="0">
                <a:ln>
                  <a:noFill/>
                </a:ln>
                <a:solidFill>
                  <a:prstClr val="black"/>
                </a:solidFill>
                <a:effectLst/>
                <a:uLnTx/>
                <a:uFillTx/>
                <a:latin typeface="Trebuchet MS"/>
              </a:rPr>
              <a:t>neuropsychologues</a:t>
            </a:r>
            <a:endParaRPr lang="fr-FR" sz="2800" b="0" i="0" u="none" strike="noStrike" kern="1200" cap="none" spc="0" normalizeH="0" baseline="0" noProof="0">
              <a:ln>
                <a:noFill/>
              </a:ln>
              <a:solidFill>
                <a:prstClr val="black"/>
              </a:solidFill>
              <a:effectLst/>
              <a:uLnTx/>
              <a:uFillTx/>
              <a:latin typeface="Trebuchet MS"/>
            </a:endParaRPr>
          </a:p>
          <a:p>
            <a:pPr algn="ctr" defTabSz="914400">
              <a:defRPr/>
            </a:pPr>
            <a:r>
              <a:rPr lang="fr-FR" sz="2400">
                <a:solidFill>
                  <a:prstClr val="black"/>
                </a:solidFill>
                <a:latin typeface="Trebuchet MS"/>
              </a:rPr>
              <a:t>1,50 ETP</a:t>
            </a:r>
          </a:p>
        </p:txBody>
      </p:sp>
      <p:sp>
        <p:nvSpPr>
          <p:cNvPr id="6" name="Rectangle : coins arrondis 5">
            <a:extLst>
              <a:ext uri="{FF2B5EF4-FFF2-40B4-BE49-F238E27FC236}">
                <a16:creationId xmlns:a16="http://schemas.microsoft.com/office/drawing/2014/main" id="{7EAD306C-9D7E-1FA5-49D1-C5CD3AD6EBAC}"/>
              </a:ext>
            </a:extLst>
          </p:cNvPr>
          <p:cNvSpPr/>
          <p:nvPr/>
        </p:nvSpPr>
        <p:spPr>
          <a:xfrm>
            <a:off x="2390102" y="92610"/>
            <a:ext cx="4095535" cy="924697"/>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Trebuchet MS"/>
              </a:rPr>
              <a:t>5 </a:t>
            </a:r>
            <a:r>
              <a:rPr lang="fr-FR" sz="2800">
                <a:solidFill>
                  <a:prstClr val="black"/>
                </a:solidFill>
                <a:latin typeface="Trebuchet MS"/>
              </a:rPr>
              <a:t>Orthophonistes</a:t>
            </a:r>
            <a:endParaRPr lang="en-US" sz="2800">
              <a:solidFill>
                <a:prstClr val="black"/>
              </a:solidFill>
            </a:endParaRPr>
          </a:p>
          <a:p>
            <a:pPr algn="ctr" defTabSz="914400">
              <a:defRPr/>
            </a:pPr>
            <a:r>
              <a:rPr lang="fr-FR" sz="2400">
                <a:solidFill>
                  <a:prstClr val="black"/>
                </a:solidFill>
                <a:latin typeface="Trebuchet MS"/>
              </a:rPr>
              <a:t>3,10 ETP</a:t>
            </a:r>
            <a:endParaRPr lang="fr-FR" sz="2400" b="0" i="0" u="none" strike="noStrike" kern="1200" cap="none" spc="0" normalizeH="0" baseline="0" noProof="0">
              <a:ln>
                <a:noFill/>
              </a:ln>
              <a:solidFill>
                <a:prstClr val="black"/>
              </a:solidFill>
              <a:effectLst/>
              <a:uLnTx/>
              <a:uFillTx/>
              <a:latin typeface="Trebuchet MS"/>
            </a:endParaRPr>
          </a:p>
        </p:txBody>
      </p:sp>
      <p:sp>
        <p:nvSpPr>
          <p:cNvPr id="7" name="Rectangle : coins arrondis 6">
            <a:extLst>
              <a:ext uri="{FF2B5EF4-FFF2-40B4-BE49-F238E27FC236}">
                <a16:creationId xmlns:a16="http://schemas.microsoft.com/office/drawing/2014/main" id="{E113639D-19B9-6756-377C-63ECD9710A0E}"/>
              </a:ext>
            </a:extLst>
          </p:cNvPr>
          <p:cNvSpPr/>
          <p:nvPr/>
        </p:nvSpPr>
        <p:spPr>
          <a:xfrm>
            <a:off x="7215213" y="573160"/>
            <a:ext cx="3961670" cy="1099751"/>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Trebuchet MS"/>
              </a:rPr>
              <a:t>2 </a:t>
            </a:r>
            <a:r>
              <a:rPr kumimoji="0" lang="fr-FR" sz="2800" b="0" i="0" u="none" strike="noStrike" kern="1200" cap="none" spc="0" normalizeH="0" baseline="0" noProof="0">
                <a:ln>
                  <a:noFill/>
                </a:ln>
                <a:solidFill>
                  <a:prstClr val="black"/>
                </a:solidFill>
                <a:effectLst/>
                <a:uLnTx/>
                <a:uFillTx/>
                <a:latin typeface="Trebuchet MS"/>
              </a:rPr>
              <a:t>psychomotriciennes</a:t>
            </a:r>
            <a:endParaRPr lang="fr-FR" sz="2800" b="0" i="0" u="none" strike="noStrike" kern="1200" cap="none" spc="0" normalizeH="0" baseline="0" noProof="0">
              <a:ln>
                <a:noFill/>
              </a:ln>
              <a:solidFill>
                <a:prstClr val="black"/>
              </a:solidFill>
              <a:effectLst/>
              <a:uLnTx/>
              <a:uFillTx/>
              <a:latin typeface="Trebuchet MS"/>
            </a:endParaRPr>
          </a:p>
          <a:p>
            <a:pPr algn="ctr" defTabSz="914400">
              <a:defRPr/>
            </a:pPr>
            <a:r>
              <a:rPr lang="fr-FR" sz="2400">
                <a:solidFill>
                  <a:prstClr val="black"/>
                </a:solidFill>
                <a:latin typeface="Trebuchet MS"/>
              </a:rPr>
              <a:t>2 ETP</a:t>
            </a:r>
          </a:p>
        </p:txBody>
      </p:sp>
      <p:sp>
        <p:nvSpPr>
          <p:cNvPr id="8" name="Rectangle : coins arrondis 7">
            <a:extLst>
              <a:ext uri="{FF2B5EF4-FFF2-40B4-BE49-F238E27FC236}">
                <a16:creationId xmlns:a16="http://schemas.microsoft.com/office/drawing/2014/main" id="{A261C534-9698-B322-10A1-05CD3CF2096B}"/>
              </a:ext>
            </a:extLst>
          </p:cNvPr>
          <p:cNvSpPr/>
          <p:nvPr/>
        </p:nvSpPr>
        <p:spPr>
          <a:xfrm>
            <a:off x="8401066" y="3551422"/>
            <a:ext cx="3601265" cy="914400"/>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Trebuchet MS"/>
              </a:rPr>
              <a:t>2 </a:t>
            </a:r>
            <a:r>
              <a:rPr kumimoji="0" lang="fr-FR" sz="2800" b="0" i="0" u="none" strike="noStrike" kern="1200" cap="none" spc="0" normalizeH="0" baseline="0" noProof="0">
                <a:ln>
                  <a:noFill/>
                </a:ln>
                <a:solidFill>
                  <a:prstClr val="black"/>
                </a:solidFill>
                <a:effectLst/>
                <a:uLnTx/>
                <a:uFillTx/>
                <a:latin typeface="Trebuchet MS"/>
              </a:rPr>
              <a:t>psychopédagogues</a:t>
            </a:r>
            <a:endParaRPr lang="fr-FR" sz="2800" b="0" i="0" u="none" strike="noStrike" kern="1200" cap="none" spc="0" normalizeH="0" baseline="0" noProof="0">
              <a:ln>
                <a:noFill/>
              </a:ln>
              <a:solidFill>
                <a:prstClr val="black"/>
              </a:solidFill>
              <a:effectLst/>
              <a:uLnTx/>
              <a:uFillTx/>
              <a:latin typeface="Trebuchet MS"/>
            </a:endParaRPr>
          </a:p>
          <a:p>
            <a:pPr algn="ctr" defTabSz="914400">
              <a:defRPr/>
            </a:pPr>
            <a:r>
              <a:rPr lang="fr-FR" sz="2400">
                <a:solidFill>
                  <a:prstClr val="black"/>
                </a:solidFill>
                <a:latin typeface="Trebuchet MS"/>
              </a:rPr>
              <a:t>1,80 ETP</a:t>
            </a:r>
          </a:p>
        </p:txBody>
      </p:sp>
      <p:sp>
        <p:nvSpPr>
          <p:cNvPr id="9" name="Rectangle : coins arrondis 8">
            <a:extLst>
              <a:ext uri="{FF2B5EF4-FFF2-40B4-BE49-F238E27FC236}">
                <a16:creationId xmlns:a16="http://schemas.microsoft.com/office/drawing/2014/main" id="{05240F27-77CC-294A-CA0A-DDFB0760A787}"/>
              </a:ext>
            </a:extLst>
          </p:cNvPr>
          <p:cNvSpPr/>
          <p:nvPr/>
        </p:nvSpPr>
        <p:spPr>
          <a:xfrm>
            <a:off x="8013558" y="1946090"/>
            <a:ext cx="4174917" cy="1117921"/>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Trebuchet MS"/>
              </a:rPr>
              <a:t>1 </a:t>
            </a:r>
            <a:r>
              <a:rPr kumimoji="0" lang="fr-FR" sz="2800" b="0" i="0" u="none" strike="noStrike" kern="1200" cap="none" spc="0" normalizeH="0" baseline="0" noProof="0">
                <a:ln>
                  <a:noFill/>
                </a:ln>
                <a:solidFill>
                  <a:prstClr val="black"/>
                </a:solidFill>
                <a:effectLst/>
                <a:uLnTx/>
                <a:uFillTx/>
                <a:latin typeface="Trebuchet MS"/>
              </a:rPr>
              <a:t>éducatrice Montessori</a:t>
            </a:r>
            <a:endParaRPr lang="en-US" sz="2800">
              <a:solidFill>
                <a:prstClr val="black"/>
              </a:solidFill>
            </a:endParaRPr>
          </a:p>
          <a:p>
            <a:pPr algn="ctr" defTabSz="914400">
              <a:defRPr/>
            </a:pPr>
            <a:r>
              <a:rPr lang="fr-FR" sz="2400">
                <a:solidFill>
                  <a:prstClr val="black"/>
                </a:solidFill>
                <a:latin typeface="Trebuchet MS"/>
              </a:rPr>
              <a:t>0,50 ETP</a:t>
            </a:r>
          </a:p>
        </p:txBody>
      </p:sp>
      <p:sp>
        <p:nvSpPr>
          <p:cNvPr id="10" name="Rectangle : coins arrondis 9">
            <a:extLst>
              <a:ext uri="{FF2B5EF4-FFF2-40B4-BE49-F238E27FC236}">
                <a16:creationId xmlns:a16="http://schemas.microsoft.com/office/drawing/2014/main" id="{83666479-3B56-F6D1-5DAE-56536D2774AB}"/>
              </a:ext>
            </a:extLst>
          </p:cNvPr>
          <p:cNvSpPr/>
          <p:nvPr/>
        </p:nvSpPr>
        <p:spPr>
          <a:xfrm>
            <a:off x="343316" y="1279391"/>
            <a:ext cx="4470834" cy="1223320"/>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00">
              <a:defRPr/>
            </a:pPr>
            <a:r>
              <a:rPr lang="fr-FR" sz="2600" b="1">
                <a:solidFill>
                  <a:prstClr val="black"/>
                </a:solidFill>
                <a:latin typeface="Trebuchet MS"/>
              </a:rPr>
              <a:t>4 </a:t>
            </a:r>
            <a:r>
              <a:rPr lang="fr-FR" sz="2600">
                <a:solidFill>
                  <a:prstClr val="black"/>
                </a:solidFill>
                <a:latin typeface="Trebuchet MS"/>
              </a:rPr>
              <a:t>psychologues</a:t>
            </a:r>
            <a:r>
              <a:rPr kumimoji="0" lang="fr-FR" sz="2600" b="0" i="0" u="none" strike="noStrike" kern="1200" cap="none" spc="0" normalizeH="0" baseline="0" noProof="0">
                <a:ln>
                  <a:noFill/>
                </a:ln>
                <a:solidFill>
                  <a:prstClr val="black"/>
                </a:solidFill>
                <a:effectLst/>
                <a:uLnTx/>
                <a:uFillTx/>
                <a:latin typeface="Trebuchet MS"/>
              </a:rPr>
              <a:t> cliniciennes psychothérapeutes</a:t>
            </a:r>
            <a:endParaRPr lang="en-US" sz="2800">
              <a:solidFill>
                <a:prstClr val="black"/>
              </a:solidFill>
            </a:endParaRPr>
          </a:p>
          <a:p>
            <a:pPr algn="ctr" defTabSz="914400">
              <a:defRPr/>
            </a:pPr>
            <a:r>
              <a:rPr lang="fr-FR" sz="2400">
                <a:solidFill>
                  <a:prstClr val="black"/>
                </a:solidFill>
                <a:latin typeface="Trebuchet MS"/>
              </a:rPr>
              <a:t>2,80 ETP</a:t>
            </a:r>
          </a:p>
        </p:txBody>
      </p:sp>
      <p:sp>
        <p:nvSpPr>
          <p:cNvPr id="11" name="Ellipse 10">
            <a:extLst>
              <a:ext uri="{FF2B5EF4-FFF2-40B4-BE49-F238E27FC236}">
                <a16:creationId xmlns:a16="http://schemas.microsoft.com/office/drawing/2014/main" id="{4D0A3E00-4D2D-B4A8-9FCC-F9839AB110B5}"/>
              </a:ext>
            </a:extLst>
          </p:cNvPr>
          <p:cNvSpPr/>
          <p:nvPr/>
        </p:nvSpPr>
        <p:spPr>
          <a:xfrm>
            <a:off x="345924" y="4614718"/>
            <a:ext cx="3783621" cy="2224615"/>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a:solidFill>
                  <a:prstClr val="white"/>
                </a:solidFill>
                <a:latin typeface="Trebuchet MS"/>
              </a:rPr>
              <a:t>1</a:t>
            </a:r>
            <a:r>
              <a:rPr kumimoji="0" lang="fr-FR" sz="2800" b="1" i="0" u="none" strike="noStrike" kern="1200" cap="none" spc="0" normalizeH="0" baseline="0" noProof="0">
                <a:ln>
                  <a:noFill/>
                </a:ln>
                <a:solidFill>
                  <a:prstClr val="white"/>
                </a:solidFill>
                <a:effectLst/>
                <a:uLnTx/>
                <a:uFillTx/>
                <a:latin typeface="Trebuchet MS"/>
              </a:rPr>
              <a:t> </a:t>
            </a:r>
            <a:r>
              <a:rPr lang="fr-FR" sz="2800">
                <a:solidFill>
                  <a:prstClr val="white"/>
                </a:solidFill>
                <a:latin typeface="Trebuchet MS"/>
              </a:rPr>
              <a:t>Secrétaire médicale</a:t>
            </a:r>
            <a:endParaRPr lang="en-US" sz="2800">
              <a:solidFill>
                <a:prstClr val="white"/>
              </a:solidFill>
              <a:latin typeface="Trebuchet MS"/>
            </a:endParaRPr>
          </a:p>
          <a:p>
            <a:pPr algn="ctr" defTabSz="914400">
              <a:defRPr/>
            </a:pPr>
            <a:r>
              <a:rPr lang="fr-FR" sz="2800">
                <a:solidFill>
                  <a:prstClr val="white"/>
                </a:solidFill>
                <a:latin typeface="Trebuchet MS"/>
              </a:rPr>
              <a:t>2 assistantes de direction </a:t>
            </a:r>
          </a:p>
          <a:p>
            <a:pPr algn="ctr" defTabSz="914400">
              <a:defRPr/>
            </a:pPr>
            <a:r>
              <a:rPr lang="fr-FR" sz="2400">
                <a:solidFill>
                  <a:prstClr val="white"/>
                </a:solidFill>
                <a:latin typeface="Trebuchet MS"/>
              </a:rPr>
              <a:t>2,80 ETP</a:t>
            </a:r>
          </a:p>
        </p:txBody>
      </p:sp>
      <p:sp>
        <p:nvSpPr>
          <p:cNvPr id="12" name="Ellipse 11">
            <a:extLst>
              <a:ext uri="{FF2B5EF4-FFF2-40B4-BE49-F238E27FC236}">
                <a16:creationId xmlns:a16="http://schemas.microsoft.com/office/drawing/2014/main" id="{2AD68046-34CD-03C6-0A55-9846ECD8C3C9}"/>
              </a:ext>
            </a:extLst>
          </p:cNvPr>
          <p:cNvSpPr/>
          <p:nvPr/>
        </p:nvSpPr>
        <p:spPr>
          <a:xfrm>
            <a:off x="4672781" y="5635860"/>
            <a:ext cx="3334198" cy="1129962"/>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prstClr val="white"/>
                </a:solidFill>
                <a:effectLst/>
                <a:uLnTx/>
                <a:uFillTx/>
                <a:latin typeface="Trebuchet MS"/>
              </a:rPr>
              <a:t>1 </a:t>
            </a:r>
            <a:r>
              <a:rPr kumimoji="0" lang="fr-FR" sz="2400" b="0" i="0" u="none" strike="noStrike" kern="1200" cap="none" spc="0" normalizeH="0" baseline="0" noProof="0">
                <a:ln>
                  <a:noFill/>
                </a:ln>
                <a:solidFill>
                  <a:prstClr val="white"/>
                </a:solidFill>
                <a:effectLst/>
                <a:uLnTx/>
                <a:uFillTx/>
                <a:latin typeface="Trebuchet MS"/>
              </a:rPr>
              <a:t>agent d’entretien </a:t>
            </a:r>
            <a:endParaRPr lang="fr-FR" sz="2400" b="0" i="0" u="none" strike="noStrike" kern="1200" cap="none" spc="0" normalizeH="0" baseline="0" noProof="0">
              <a:ln>
                <a:noFill/>
              </a:ln>
              <a:solidFill>
                <a:prstClr val="white"/>
              </a:solidFill>
              <a:effectLst/>
              <a:uLnTx/>
              <a:uFillTx/>
              <a:latin typeface="Trebuchet MS"/>
            </a:endParaRPr>
          </a:p>
          <a:p>
            <a:pPr algn="ctr" defTabSz="914400">
              <a:defRPr/>
            </a:pPr>
            <a:r>
              <a:rPr lang="fr-FR" sz="2400">
                <a:solidFill>
                  <a:prstClr val="white"/>
                </a:solidFill>
                <a:latin typeface="Trebuchet MS"/>
              </a:rPr>
              <a:t>0,50 ETP</a:t>
            </a:r>
          </a:p>
        </p:txBody>
      </p:sp>
      <p:sp>
        <p:nvSpPr>
          <p:cNvPr id="2" name="Rectangle : coins arrondis 8">
            <a:extLst>
              <a:ext uri="{FF2B5EF4-FFF2-40B4-BE49-F238E27FC236}">
                <a16:creationId xmlns:a16="http://schemas.microsoft.com/office/drawing/2014/main" id="{71647CA0-A6C4-A01B-FE6A-C1A80168FA84}"/>
              </a:ext>
            </a:extLst>
          </p:cNvPr>
          <p:cNvSpPr/>
          <p:nvPr/>
        </p:nvSpPr>
        <p:spPr>
          <a:xfrm>
            <a:off x="8209206" y="4973496"/>
            <a:ext cx="3793918" cy="1066435"/>
          </a:xfrm>
          <a:prstGeom prst="roundRect">
            <a:avLst/>
          </a:prstGeom>
          <a:solidFill>
            <a:srgbClr val="F9D7FA"/>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prstClr val="black"/>
                </a:solidFill>
                <a:effectLst/>
                <a:uLnTx/>
                <a:uFillTx/>
                <a:latin typeface="Trebuchet MS"/>
              </a:rPr>
              <a:t>1 </a:t>
            </a:r>
            <a:r>
              <a:rPr lang="fr-FR" sz="2800">
                <a:solidFill>
                  <a:prstClr val="black"/>
                </a:solidFill>
                <a:latin typeface="Trebuchet MS"/>
              </a:rPr>
              <a:t>pédopsychiatre</a:t>
            </a:r>
            <a:endParaRPr lang="en-US" sz="2800">
              <a:solidFill>
                <a:prstClr val="black"/>
              </a:solidFill>
            </a:endParaRPr>
          </a:p>
          <a:p>
            <a:pPr algn="ctr" defTabSz="914400">
              <a:defRPr/>
            </a:pPr>
            <a:r>
              <a:rPr lang="fr-FR" sz="2400">
                <a:solidFill>
                  <a:prstClr val="black"/>
                </a:solidFill>
                <a:latin typeface="Trebuchet MS"/>
              </a:rPr>
              <a:t>0,20 ETP (poste vacant)</a:t>
            </a:r>
          </a:p>
        </p:txBody>
      </p:sp>
      <p:pic>
        <p:nvPicPr>
          <p:cNvPr id="3" name="Son enregistré">
            <a:hlinkClick r:id="" action="ppaction://media"/>
            <a:extLst>
              <a:ext uri="{FF2B5EF4-FFF2-40B4-BE49-F238E27FC236}">
                <a16:creationId xmlns:a16="http://schemas.microsoft.com/office/drawing/2014/main" id="{3C5CF4E7-F83E-CF60-9B6B-24043CCE96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3201" y="6200841"/>
            <a:ext cx="487363" cy="487363"/>
          </a:xfrm>
          <a:prstGeom prst="rect">
            <a:avLst/>
          </a:prstGeom>
        </p:spPr>
      </p:pic>
    </p:spTree>
    <p:extLst>
      <p:ext uri="{BB962C8B-B14F-4D97-AF65-F5344CB8AC3E}">
        <p14:creationId xmlns:p14="http://schemas.microsoft.com/office/powerpoint/2010/main" val="3180258382"/>
      </p:ext>
    </p:extLst>
  </p:cSld>
  <p:clrMapOvr>
    <a:masterClrMapping/>
  </p:clrMapOvr>
  <p:transition spd="slow" advClick="0" advTm="1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920209C-E85B-4D6F-A56F-724F5ADA81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4" name="Straight Connector 13">
              <a:extLst>
                <a:ext uri="{FF2B5EF4-FFF2-40B4-BE49-F238E27FC236}">
                  <a16:creationId xmlns:a16="http://schemas.microsoft.com/office/drawing/2014/main" id="{9125522E-1DFD-4F78-912B-B922A2D39D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DA72C10-FE9D-49B3-80CB-A7EE8BCB38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6E7DF470-1055-45E4-AB9D-11E42EC53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Rectangle 25">
              <a:extLst>
                <a:ext uri="{FF2B5EF4-FFF2-40B4-BE49-F238E27FC236}">
                  <a16:creationId xmlns:a16="http://schemas.microsoft.com/office/drawing/2014/main" id="{6AA35CFF-3837-4B7F-B875-718AC2E14E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Isosceles Triangle 17">
              <a:extLst>
                <a:ext uri="{FF2B5EF4-FFF2-40B4-BE49-F238E27FC236}">
                  <a16:creationId xmlns:a16="http://schemas.microsoft.com/office/drawing/2014/main" id="{62F41804-A347-47E3-8BD8-BD00CF2F64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9" name="Rectangle 27">
              <a:extLst>
                <a:ext uri="{FF2B5EF4-FFF2-40B4-BE49-F238E27FC236}">
                  <a16:creationId xmlns:a16="http://schemas.microsoft.com/office/drawing/2014/main" id="{76894B81-EE9C-4546-BCFA-DD9ED2C0AD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0" name="Rectangle 28">
              <a:extLst>
                <a:ext uri="{FF2B5EF4-FFF2-40B4-BE49-F238E27FC236}">
                  <a16:creationId xmlns:a16="http://schemas.microsoft.com/office/drawing/2014/main" id="{3AF181D1-71AC-43D8-A6E1-D4C488D5DC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1" name="Rectangle 29">
              <a:extLst>
                <a:ext uri="{FF2B5EF4-FFF2-40B4-BE49-F238E27FC236}">
                  <a16:creationId xmlns:a16="http://schemas.microsoft.com/office/drawing/2014/main" id="{4132D661-917C-4D2D-8E37-8590B55D9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2" name="Isosceles Triangle 21">
              <a:extLst>
                <a:ext uri="{FF2B5EF4-FFF2-40B4-BE49-F238E27FC236}">
                  <a16:creationId xmlns:a16="http://schemas.microsoft.com/office/drawing/2014/main" id="{7969643D-8B71-434D-A235-68CB241F9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3" name="Isosceles Triangle 22">
              <a:extLst>
                <a:ext uri="{FF2B5EF4-FFF2-40B4-BE49-F238E27FC236}">
                  <a16:creationId xmlns:a16="http://schemas.microsoft.com/office/drawing/2014/main" id="{DF15C24A-4BCF-47C0-B2FA-76A0EF338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useBgFill="1">
        <p:nvSpPr>
          <p:cNvPr id="25" name="Rectangle 2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4">
            <a:extLst>
              <a:ext uri="{FF2B5EF4-FFF2-40B4-BE49-F238E27FC236}">
                <a16:creationId xmlns:a16="http://schemas.microsoft.com/office/drawing/2014/main" id="{EE212097-4399-864E-E56F-29F1623FDE0C}"/>
              </a:ext>
            </a:extLst>
          </p:cNvPr>
          <p:cNvSpPr>
            <a:spLocks noGrp="1"/>
          </p:cNvSpPr>
          <p:nvPr>
            <p:ph type="title"/>
          </p:nvPr>
        </p:nvSpPr>
        <p:spPr>
          <a:xfrm>
            <a:off x="1249514" y="-4704"/>
            <a:ext cx="10716537" cy="1113849"/>
          </a:xfrm>
        </p:spPr>
        <p:txBody>
          <a:bodyPr vert="horz" lIns="91440" tIns="45720" rIns="91440" bIns="45720" rtlCol="0" anchor="t">
            <a:normAutofit fontScale="90000"/>
          </a:bodyPr>
          <a:lstStyle/>
          <a:p>
            <a:r>
              <a:rPr lang="fr-FR" sz="2800" b="1"/>
              <a:t>L’accompagnement à la parentalité par l’éducatrice Montessori</a:t>
            </a:r>
            <a:br>
              <a:rPr lang="en-US" sz="2800"/>
            </a:br>
            <a:endParaRPr lang="en-US" sz="3600"/>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8" name="ZoneTexte 7">
            <a:extLst>
              <a:ext uri="{FF2B5EF4-FFF2-40B4-BE49-F238E27FC236}">
                <a16:creationId xmlns:a16="http://schemas.microsoft.com/office/drawing/2014/main" id="{FCEFD5AD-A6E7-B8CA-AF55-EA3B73BD1E03}"/>
              </a:ext>
            </a:extLst>
          </p:cNvPr>
          <p:cNvSpPr txBox="1"/>
          <p:nvPr/>
        </p:nvSpPr>
        <p:spPr>
          <a:xfrm>
            <a:off x="744992" y="671941"/>
            <a:ext cx="11443831" cy="1292662"/>
          </a:xfrm>
          <a:prstGeom prst="rect">
            <a:avLst/>
          </a:prstGeom>
          <a:noFill/>
        </p:spPr>
        <p:txBody>
          <a:bodyPr wrap="square" lIns="91440" tIns="45720" rIns="91440" bIns="45720" rtlCol="0" anchor="t">
            <a:spAutoFit/>
          </a:bodyPr>
          <a:lstStyle/>
          <a:p>
            <a:r>
              <a:rPr lang="fr-FR" sz="2000" b="1"/>
              <a:t>L’accompagnement à la parentalité </a:t>
            </a:r>
            <a:r>
              <a:rPr lang="fr-FR" sz="2000"/>
              <a:t>est un </a:t>
            </a:r>
            <a:r>
              <a:rPr lang="fr-FR" sz="2000" b="1"/>
              <a:t>soutien global</a:t>
            </a:r>
            <a:r>
              <a:rPr lang="fr-FR" sz="2000"/>
              <a:t> et lieu d’écoute offert aux parents. Il vise principalement à renforcer les compétences parentales, à améliorer le bien-être familial et à favoriser le développement harmonieux de l'enfant. </a:t>
            </a:r>
            <a:endParaRPr lang="en-US" sz="2000"/>
          </a:p>
          <a:p>
            <a:endParaRPr lang="fr-FR"/>
          </a:p>
        </p:txBody>
      </p:sp>
      <p:sp>
        <p:nvSpPr>
          <p:cNvPr id="10" name="ZoneTexte 9">
            <a:extLst>
              <a:ext uri="{FF2B5EF4-FFF2-40B4-BE49-F238E27FC236}">
                <a16:creationId xmlns:a16="http://schemas.microsoft.com/office/drawing/2014/main" id="{3D131B52-B4F6-DFE1-9F7B-F3EA830448CC}"/>
              </a:ext>
            </a:extLst>
          </p:cNvPr>
          <p:cNvSpPr txBox="1"/>
          <p:nvPr/>
        </p:nvSpPr>
        <p:spPr>
          <a:xfrm>
            <a:off x="529016" y="1718578"/>
            <a:ext cx="7749070" cy="738664"/>
          </a:xfrm>
          <a:prstGeom prst="rect">
            <a:avLst/>
          </a:prstGeom>
          <a:noFill/>
        </p:spPr>
        <p:txBody>
          <a:bodyPr wrap="square" lIns="91440" tIns="45720" rIns="91440" bIns="45720" rtlCol="0" anchor="t">
            <a:spAutoFit/>
          </a:bodyPr>
          <a:lstStyle/>
          <a:p>
            <a:r>
              <a:rPr lang="fr-FR" sz="2400" b="1" u="sng"/>
              <a:t>Renforcement des compétences parentales</a:t>
            </a:r>
            <a:endParaRPr lang="en-US" sz="2400" u="sng"/>
          </a:p>
          <a:p>
            <a:endParaRPr lang="fr-FR"/>
          </a:p>
        </p:txBody>
      </p:sp>
      <p:sp>
        <p:nvSpPr>
          <p:cNvPr id="12" name="ZoneTexte 11">
            <a:extLst>
              <a:ext uri="{FF2B5EF4-FFF2-40B4-BE49-F238E27FC236}">
                <a16:creationId xmlns:a16="http://schemas.microsoft.com/office/drawing/2014/main" id="{01A722E4-7CE6-C949-9CC8-2A36F3187A23}"/>
              </a:ext>
            </a:extLst>
          </p:cNvPr>
          <p:cNvSpPr txBox="1"/>
          <p:nvPr/>
        </p:nvSpPr>
        <p:spPr>
          <a:xfrm>
            <a:off x="532190" y="2074874"/>
            <a:ext cx="11551604" cy="1477328"/>
          </a:xfrm>
          <a:prstGeom prst="rect">
            <a:avLst/>
          </a:prstGeom>
          <a:noFill/>
        </p:spPr>
        <p:txBody>
          <a:bodyPr wrap="square" rtlCol="0">
            <a:spAutoFit/>
          </a:bodyPr>
          <a:lstStyle/>
          <a:p>
            <a:r>
              <a:rPr lang="fr-FR"/>
              <a:t>L'accompagnement à la parentalité permet aux parents de développer et de renforcer leurs compétences. Les aider à </a:t>
            </a:r>
            <a:r>
              <a:rPr lang="fr-FR" b="1"/>
              <a:t>mieux comprendre les besoins</a:t>
            </a:r>
            <a:r>
              <a:rPr lang="fr-FR"/>
              <a:t> de leurs enfants et à répondre de manière appropriée à leurs comportements. Cela inclut l'apprentissage de techniques de communication efficaces, la gestion des conflits et la mise en place de routines quotidiennes.</a:t>
            </a:r>
            <a:endParaRPr lang="en-US"/>
          </a:p>
          <a:p>
            <a:endParaRPr lang="fr-FR"/>
          </a:p>
        </p:txBody>
      </p:sp>
      <p:sp>
        <p:nvSpPr>
          <p:cNvPr id="24" name="ZoneTexte 23">
            <a:extLst>
              <a:ext uri="{FF2B5EF4-FFF2-40B4-BE49-F238E27FC236}">
                <a16:creationId xmlns:a16="http://schemas.microsoft.com/office/drawing/2014/main" id="{D3514D00-CE62-0757-C35C-FE4A2F22B04F}"/>
              </a:ext>
            </a:extLst>
          </p:cNvPr>
          <p:cNvSpPr txBox="1"/>
          <p:nvPr/>
        </p:nvSpPr>
        <p:spPr>
          <a:xfrm>
            <a:off x="318780" y="3560690"/>
            <a:ext cx="5988866" cy="830997"/>
          </a:xfrm>
          <a:prstGeom prst="rect">
            <a:avLst/>
          </a:prstGeom>
          <a:noFill/>
        </p:spPr>
        <p:txBody>
          <a:bodyPr wrap="square" lIns="91440" tIns="45720" rIns="91440" bIns="45720" rtlCol="0" anchor="t">
            <a:spAutoFit/>
          </a:bodyPr>
          <a:lstStyle/>
          <a:p>
            <a:r>
              <a:rPr lang="fr-FR" sz="2400" b="1" u="sng"/>
              <a:t>Amélioration du bien-être familial</a:t>
            </a:r>
            <a:endParaRPr lang="en-US" sz="2400"/>
          </a:p>
          <a:p>
            <a:endParaRPr lang="fr-FR" sz="2400"/>
          </a:p>
        </p:txBody>
      </p:sp>
      <p:sp>
        <p:nvSpPr>
          <p:cNvPr id="26" name="ZoneTexte 25">
            <a:extLst>
              <a:ext uri="{FF2B5EF4-FFF2-40B4-BE49-F238E27FC236}">
                <a16:creationId xmlns:a16="http://schemas.microsoft.com/office/drawing/2014/main" id="{1381D640-FD46-5132-7C90-9E67B2CC08D6}"/>
              </a:ext>
            </a:extLst>
          </p:cNvPr>
          <p:cNvSpPr txBox="1"/>
          <p:nvPr/>
        </p:nvSpPr>
        <p:spPr>
          <a:xfrm>
            <a:off x="313987" y="3930838"/>
            <a:ext cx="11896559" cy="1200329"/>
          </a:xfrm>
          <a:prstGeom prst="rect">
            <a:avLst/>
          </a:prstGeom>
          <a:noFill/>
        </p:spPr>
        <p:txBody>
          <a:bodyPr wrap="square" rtlCol="0">
            <a:spAutoFit/>
          </a:bodyPr>
          <a:lstStyle/>
          <a:p>
            <a:r>
              <a:rPr lang="fr-FR"/>
              <a:t>Un </a:t>
            </a:r>
            <a:r>
              <a:rPr lang="fr-FR" b="1"/>
              <a:t>accompagnement personnalisé</a:t>
            </a:r>
            <a:r>
              <a:rPr lang="fr-FR"/>
              <a:t> peut améliorer le bien-être familial. Les parents qui se sentent soutenus et informés sont généralement plus à l'aise et plus confiants dans leur rôle. Cela se traduit par une réduction du stress et une amélioration de la dynamique familiale.</a:t>
            </a:r>
            <a:endParaRPr lang="en-US"/>
          </a:p>
          <a:p>
            <a:endParaRPr lang="fr-FR"/>
          </a:p>
        </p:txBody>
      </p:sp>
      <p:sp>
        <p:nvSpPr>
          <p:cNvPr id="28" name="ZoneTexte 27">
            <a:extLst>
              <a:ext uri="{FF2B5EF4-FFF2-40B4-BE49-F238E27FC236}">
                <a16:creationId xmlns:a16="http://schemas.microsoft.com/office/drawing/2014/main" id="{9AD333FB-7E14-DC90-B261-3E633D62C040}"/>
              </a:ext>
            </a:extLst>
          </p:cNvPr>
          <p:cNvSpPr txBox="1"/>
          <p:nvPr/>
        </p:nvSpPr>
        <p:spPr>
          <a:xfrm>
            <a:off x="127792" y="5190541"/>
            <a:ext cx="4149602" cy="738664"/>
          </a:xfrm>
          <a:prstGeom prst="rect">
            <a:avLst/>
          </a:prstGeom>
          <a:noFill/>
        </p:spPr>
        <p:txBody>
          <a:bodyPr wrap="square" lIns="91440" tIns="45720" rIns="91440" bIns="45720" rtlCol="0" anchor="t">
            <a:spAutoFit/>
          </a:bodyPr>
          <a:lstStyle/>
          <a:p>
            <a:r>
              <a:rPr lang="fr-FR" sz="2400" b="1" u="sng"/>
              <a:t>Approche personnalisée</a:t>
            </a:r>
            <a:endParaRPr lang="en-US" sz="2400" u="sng"/>
          </a:p>
          <a:p>
            <a:endParaRPr lang="fr-FR"/>
          </a:p>
        </p:txBody>
      </p:sp>
      <p:sp>
        <p:nvSpPr>
          <p:cNvPr id="30" name="ZoneTexte 29">
            <a:extLst>
              <a:ext uri="{FF2B5EF4-FFF2-40B4-BE49-F238E27FC236}">
                <a16:creationId xmlns:a16="http://schemas.microsoft.com/office/drawing/2014/main" id="{483E0C52-E552-613F-C885-95F0AF2A3BCE}"/>
              </a:ext>
            </a:extLst>
          </p:cNvPr>
          <p:cNvSpPr txBox="1"/>
          <p:nvPr/>
        </p:nvSpPr>
        <p:spPr>
          <a:xfrm>
            <a:off x="130966" y="5556838"/>
            <a:ext cx="11821548" cy="923330"/>
          </a:xfrm>
          <a:prstGeom prst="rect">
            <a:avLst/>
          </a:prstGeom>
          <a:noFill/>
        </p:spPr>
        <p:txBody>
          <a:bodyPr wrap="square" rtlCol="0">
            <a:spAutoFit/>
          </a:bodyPr>
          <a:lstStyle/>
          <a:p>
            <a:r>
              <a:rPr lang="fr-FR"/>
              <a:t>Chaque famille est unique, et l'accompagnement doit être </a:t>
            </a:r>
            <a:r>
              <a:rPr lang="fr-FR" b="1"/>
              <a:t>personnalisé</a:t>
            </a:r>
            <a:r>
              <a:rPr lang="fr-FR"/>
              <a:t> pour répondre aux besoins spécifiques de chacun. </a:t>
            </a:r>
            <a:endParaRPr lang="en-US"/>
          </a:p>
          <a:p>
            <a:endParaRPr lang="fr-FR"/>
          </a:p>
        </p:txBody>
      </p:sp>
    </p:spTree>
    <p:extLst>
      <p:ext uri="{BB962C8B-B14F-4D97-AF65-F5344CB8AC3E}">
        <p14:creationId xmlns:p14="http://schemas.microsoft.com/office/powerpoint/2010/main" val="4129862991"/>
      </p:ext>
    </p:extLst>
  </p:cSld>
  <p:clrMapOvr>
    <a:masterClrMapping/>
  </p:clrMapOvr>
  <p:transition spd="slow" advClick="0" advTm="25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17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childTnLst>
                                </p:cTn>
                              </p:par>
                            </p:childTnLst>
                          </p:cTn>
                        </p:par>
                        <p:par>
                          <p:cTn id="12" fill="hold">
                            <p:stCondLst>
                              <p:cond delay="3500"/>
                            </p:stCondLst>
                            <p:childTnLst>
                              <p:par>
                                <p:cTn id="13" presetID="6" presetClass="entr" presetSubtype="16" fill="hold" grpId="0" nodeType="afterEffect">
                                  <p:stCondLst>
                                    <p:cond delay="150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250"/>
                                        <p:tgtEl>
                                          <p:spTgt spid="10"/>
                                        </p:tgtEl>
                                      </p:cBhvr>
                                    </p:animEffect>
                                  </p:childTnLst>
                                </p:cTn>
                              </p:par>
                            </p:childTnLst>
                          </p:cTn>
                        </p:par>
                        <p:par>
                          <p:cTn id="16" fill="hold">
                            <p:stCondLst>
                              <p:cond delay="7250"/>
                            </p:stCondLst>
                            <p:childTnLst>
                              <p:par>
                                <p:cTn id="17" presetID="53" presetClass="entr" presetSubtype="16" fill="hold" grpId="0" nodeType="afterEffect">
                                  <p:stCondLst>
                                    <p:cond delay="175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9500"/>
                            </p:stCondLst>
                            <p:childTnLst>
                              <p:par>
                                <p:cTn id="23" presetID="53" presetClass="entr" presetSubtype="16" fill="hold" grpId="0" nodeType="afterEffect">
                                  <p:stCondLst>
                                    <p:cond delay="1500"/>
                                  </p:stCondLst>
                                  <p:childTnLst>
                                    <p:set>
                                      <p:cBhvr>
                                        <p:cTn id="24" dur="1" fill="hold">
                                          <p:stCondLst>
                                            <p:cond delay="0"/>
                                          </p:stCondLst>
                                        </p:cTn>
                                        <p:tgtEl>
                                          <p:spTgt spid="24"/>
                                        </p:tgtEl>
                                        <p:attrNameLst>
                                          <p:attrName>style.visibility</p:attrName>
                                        </p:attrNameLst>
                                      </p:cBhvr>
                                      <p:to>
                                        <p:strVal val="visible"/>
                                      </p:to>
                                    </p:set>
                                    <p:anim calcmode="lin" valueType="num">
                                      <p:cBhvr>
                                        <p:cTn id="25" dur="2250" fill="hold"/>
                                        <p:tgtEl>
                                          <p:spTgt spid="24"/>
                                        </p:tgtEl>
                                        <p:attrNameLst>
                                          <p:attrName>ppt_w</p:attrName>
                                        </p:attrNameLst>
                                      </p:cBhvr>
                                      <p:tavLst>
                                        <p:tav tm="0">
                                          <p:val>
                                            <p:fltVal val="0"/>
                                          </p:val>
                                        </p:tav>
                                        <p:tav tm="100000">
                                          <p:val>
                                            <p:strVal val="#ppt_w"/>
                                          </p:val>
                                        </p:tav>
                                      </p:tavLst>
                                    </p:anim>
                                    <p:anim calcmode="lin" valueType="num">
                                      <p:cBhvr>
                                        <p:cTn id="26" dur="2250" fill="hold"/>
                                        <p:tgtEl>
                                          <p:spTgt spid="24"/>
                                        </p:tgtEl>
                                        <p:attrNameLst>
                                          <p:attrName>ppt_h</p:attrName>
                                        </p:attrNameLst>
                                      </p:cBhvr>
                                      <p:tavLst>
                                        <p:tav tm="0">
                                          <p:val>
                                            <p:fltVal val="0"/>
                                          </p:val>
                                        </p:tav>
                                        <p:tav tm="100000">
                                          <p:val>
                                            <p:strVal val="#ppt_h"/>
                                          </p:val>
                                        </p:tav>
                                      </p:tavLst>
                                    </p:anim>
                                    <p:animEffect transition="in" filter="fade">
                                      <p:cBhvr>
                                        <p:cTn id="27" dur="2250"/>
                                        <p:tgtEl>
                                          <p:spTgt spid="24"/>
                                        </p:tgtEl>
                                      </p:cBhvr>
                                    </p:animEffect>
                                  </p:childTnLst>
                                </p:cTn>
                              </p:par>
                            </p:childTnLst>
                          </p:cTn>
                        </p:par>
                        <p:par>
                          <p:cTn id="28" fill="hold">
                            <p:stCondLst>
                              <p:cond delay="13250"/>
                            </p:stCondLst>
                            <p:childTnLst>
                              <p:par>
                                <p:cTn id="29" presetID="53" presetClass="entr" presetSubtype="16" fill="hold" grpId="0" nodeType="afterEffect">
                                  <p:stCondLst>
                                    <p:cond delay="1750"/>
                                  </p:stCondLst>
                                  <p:childTnLst>
                                    <p:set>
                                      <p:cBhvr>
                                        <p:cTn id="30" dur="1" fill="hold">
                                          <p:stCondLst>
                                            <p:cond delay="0"/>
                                          </p:stCondLst>
                                        </p:cTn>
                                        <p:tgtEl>
                                          <p:spTgt spid="26"/>
                                        </p:tgtEl>
                                        <p:attrNameLst>
                                          <p:attrName>style.visibility</p:attrName>
                                        </p:attrNameLst>
                                      </p:cBhvr>
                                      <p:to>
                                        <p:strVal val="visible"/>
                                      </p:to>
                                    </p:set>
                                    <p:anim calcmode="lin" valueType="num">
                                      <p:cBhvr>
                                        <p:cTn id="31" dur="1500" fill="hold"/>
                                        <p:tgtEl>
                                          <p:spTgt spid="26"/>
                                        </p:tgtEl>
                                        <p:attrNameLst>
                                          <p:attrName>ppt_w</p:attrName>
                                        </p:attrNameLst>
                                      </p:cBhvr>
                                      <p:tavLst>
                                        <p:tav tm="0">
                                          <p:val>
                                            <p:fltVal val="0"/>
                                          </p:val>
                                        </p:tav>
                                        <p:tav tm="100000">
                                          <p:val>
                                            <p:strVal val="#ppt_w"/>
                                          </p:val>
                                        </p:tav>
                                      </p:tavLst>
                                    </p:anim>
                                    <p:anim calcmode="lin" valueType="num">
                                      <p:cBhvr>
                                        <p:cTn id="32" dur="1500" fill="hold"/>
                                        <p:tgtEl>
                                          <p:spTgt spid="26"/>
                                        </p:tgtEl>
                                        <p:attrNameLst>
                                          <p:attrName>ppt_h</p:attrName>
                                        </p:attrNameLst>
                                      </p:cBhvr>
                                      <p:tavLst>
                                        <p:tav tm="0">
                                          <p:val>
                                            <p:fltVal val="0"/>
                                          </p:val>
                                        </p:tav>
                                        <p:tav tm="100000">
                                          <p:val>
                                            <p:strVal val="#ppt_h"/>
                                          </p:val>
                                        </p:tav>
                                      </p:tavLst>
                                    </p:anim>
                                    <p:animEffect transition="in" filter="fade">
                                      <p:cBhvr>
                                        <p:cTn id="33" dur="1500"/>
                                        <p:tgtEl>
                                          <p:spTgt spid="26"/>
                                        </p:tgtEl>
                                      </p:cBhvr>
                                    </p:animEffect>
                                  </p:childTnLst>
                                </p:cTn>
                              </p:par>
                            </p:childTnLst>
                          </p:cTn>
                        </p:par>
                        <p:par>
                          <p:cTn id="34" fill="hold">
                            <p:stCondLst>
                              <p:cond delay="16500"/>
                            </p:stCondLst>
                            <p:childTnLst>
                              <p:par>
                                <p:cTn id="35" presetID="1" presetClass="entr" presetSubtype="0" fill="hold" grpId="0" nodeType="afterEffect">
                                  <p:stCondLst>
                                    <p:cond delay="1500"/>
                                  </p:stCondLst>
                                  <p:childTnLst>
                                    <p:set>
                                      <p:cBhvr>
                                        <p:cTn id="36" dur="1" fill="hold">
                                          <p:stCondLst>
                                            <p:cond delay="2249"/>
                                          </p:stCondLst>
                                        </p:cTn>
                                        <p:tgtEl>
                                          <p:spTgt spid="28"/>
                                        </p:tgtEl>
                                        <p:attrNameLst>
                                          <p:attrName>style.visibility</p:attrName>
                                        </p:attrNameLst>
                                      </p:cBhvr>
                                      <p:to>
                                        <p:strVal val="visible"/>
                                      </p:to>
                                    </p:set>
                                  </p:childTnLst>
                                </p:cTn>
                              </p:par>
                            </p:childTnLst>
                          </p:cTn>
                        </p:par>
                        <p:par>
                          <p:cTn id="37" fill="hold">
                            <p:stCondLst>
                              <p:cond delay="20250"/>
                            </p:stCondLst>
                            <p:childTnLst>
                              <p:par>
                                <p:cTn id="38" presetID="6" presetClass="entr" presetSubtype="16" fill="hold" grpId="0" nodeType="afterEffect">
                                  <p:stCondLst>
                                    <p:cond delay="175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P spid="24" grpId="0"/>
      <p:bldP spid="26" grpId="0"/>
      <p:bldP spid="28" grpId="0"/>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FF2B467-9DB2-58E9-5D7B-FE5D98BADF1F}"/>
              </a:ext>
            </a:extLst>
          </p:cNvPr>
          <p:cNvPicPr>
            <a:picLocks noChangeAspect="1"/>
          </p:cNvPicPr>
          <p:nvPr/>
        </p:nvPicPr>
        <p:blipFill>
          <a:blip r:embed="rId2"/>
          <a:stretch>
            <a:fillRect/>
          </a:stretch>
        </p:blipFill>
        <p:spPr>
          <a:xfrm>
            <a:off x="-88490" y="1445230"/>
            <a:ext cx="9351224" cy="4390931"/>
          </a:xfrm>
          <a:prstGeom prst="rect">
            <a:avLst/>
          </a:prstGeom>
        </p:spPr>
      </p:pic>
      <p:sp>
        <p:nvSpPr>
          <p:cNvPr id="12" name="ZoneTexte 11">
            <a:extLst>
              <a:ext uri="{FF2B5EF4-FFF2-40B4-BE49-F238E27FC236}">
                <a16:creationId xmlns:a16="http://schemas.microsoft.com/office/drawing/2014/main" id="{09A153A7-2524-3067-7152-9A8821E59126}"/>
              </a:ext>
            </a:extLst>
          </p:cNvPr>
          <p:cNvSpPr txBox="1"/>
          <p:nvPr/>
        </p:nvSpPr>
        <p:spPr>
          <a:xfrm>
            <a:off x="648928" y="109683"/>
            <a:ext cx="8702295" cy="1107996"/>
          </a:xfrm>
          <a:prstGeom prst="rect">
            <a:avLst/>
          </a:prstGeom>
          <a:noFill/>
        </p:spPr>
        <p:txBody>
          <a:bodyPr wrap="square">
            <a:spAutoFit/>
          </a:bodyPr>
          <a:lstStyle/>
          <a:p>
            <a:r>
              <a:rPr lang="fr-FR" sz="6600" b="1" i="0" u="none" strike="noStrike" baseline="0">
                <a:solidFill>
                  <a:srgbClr val="717171"/>
                </a:solidFill>
                <a:latin typeface="+mj-lt"/>
              </a:rPr>
              <a:t>La psychopédagogie </a:t>
            </a:r>
            <a:endParaRPr lang="fr-FR" sz="6600">
              <a:latin typeface="+mj-lt"/>
            </a:endParaRPr>
          </a:p>
        </p:txBody>
      </p:sp>
      <p:sp>
        <p:nvSpPr>
          <p:cNvPr id="16" name="ZoneTexte 15">
            <a:extLst>
              <a:ext uri="{FF2B5EF4-FFF2-40B4-BE49-F238E27FC236}">
                <a16:creationId xmlns:a16="http://schemas.microsoft.com/office/drawing/2014/main" id="{0285864C-3D64-7D24-2AB2-0506C331333E}"/>
              </a:ext>
            </a:extLst>
          </p:cNvPr>
          <p:cNvSpPr txBox="1"/>
          <p:nvPr/>
        </p:nvSpPr>
        <p:spPr>
          <a:xfrm>
            <a:off x="-201003" y="2480599"/>
            <a:ext cx="9969540" cy="2123658"/>
          </a:xfrm>
          <a:prstGeom prst="rect">
            <a:avLst/>
          </a:prstGeom>
          <a:noFill/>
        </p:spPr>
        <p:txBody>
          <a:bodyPr wrap="square">
            <a:spAutoFit/>
          </a:bodyPr>
          <a:lstStyle/>
          <a:p>
            <a:pPr algn="ctr"/>
            <a:r>
              <a:rPr lang="fr-FR" sz="4400" b="1">
                <a:solidFill>
                  <a:srgbClr val="717171"/>
                </a:solidFill>
                <a:latin typeface="+mj-lt"/>
              </a:rPr>
              <a:t>U</a:t>
            </a:r>
            <a:r>
              <a:rPr lang="fr-FR" sz="4400" b="1" i="0" u="none" strike="noStrike" baseline="0">
                <a:solidFill>
                  <a:srgbClr val="717171"/>
                </a:solidFill>
                <a:latin typeface="+mj-lt"/>
              </a:rPr>
              <a:t>n accompagnement au bien-être </a:t>
            </a:r>
          </a:p>
          <a:p>
            <a:pPr algn="ctr"/>
            <a:endParaRPr lang="fr-FR" sz="4400" b="1" i="0" u="none" strike="noStrike" baseline="0">
              <a:solidFill>
                <a:srgbClr val="717171"/>
              </a:solidFill>
              <a:latin typeface="+mj-lt"/>
            </a:endParaRPr>
          </a:p>
          <a:p>
            <a:pPr algn="ctr"/>
            <a:r>
              <a:rPr lang="fr-FR" sz="4400" b="1" i="0" u="none" strike="noStrike" baseline="0">
                <a:solidFill>
                  <a:srgbClr val="717171"/>
                </a:solidFill>
                <a:latin typeface="+mj-lt"/>
              </a:rPr>
              <a:t>dans les apprentissages. </a:t>
            </a:r>
            <a:endParaRPr lang="fr-FR">
              <a:latin typeface="+mj-lt"/>
            </a:endParaRPr>
          </a:p>
        </p:txBody>
      </p:sp>
    </p:spTree>
    <p:extLst>
      <p:ext uri="{BB962C8B-B14F-4D97-AF65-F5344CB8AC3E}">
        <p14:creationId xmlns:p14="http://schemas.microsoft.com/office/powerpoint/2010/main" val="3871406876"/>
      </p:ext>
    </p:extLst>
  </p:cSld>
  <p:clrMapOvr>
    <a:masterClrMapping/>
  </p:clrMapOvr>
  <p:transition spd="slow" advClick="0" advTm="6000">
    <p:wip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7760635-0C98-717D-AABE-95D2148EB28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170DA58-D0ED-60C4-1F0B-26AF87255A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BF7ED151-9474-CD10-7F4A-D39CEB05419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4631F39-0EEC-DD37-10E3-6121654541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FB3D71CC-8253-6DD5-39E5-28A3ABE4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2" name="Rectangle 25">
              <a:extLst>
                <a:ext uri="{FF2B5EF4-FFF2-40B4-BE49-F238E27FC236}">
                  <a16:creationId xmlns:a16="http://schemas.microsoft.com/office/drawing/2014/main" id="{DD9666D8-D521-C388-3E22-63DB0E8BB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3" name="Isosceles Triangle 12">
              <a:extLst>
                <a:ext uri="{FF2B5EF4-FFF2-40B4-BE49-F238E27FC236}">
                  <a16:creationId xmlns:a16="http://schemas.microsoft.com/office/drawing/2014/main" id="{4553EFD8-B324-DEFD-F3F5-2892549BD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4" name="Rectangle 27">
              <a:extLst>
                <a:ext uri="{FF2B5EF4-FFF2-40B4-BE49-F238E27FC236}">
                  <a16:creationId xmlns:a16="http://schemas.microsoft.com/office/drawing/2014/main" id="{F9F6D56D-5BF3-7D92-031F-81A8632D4B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5" name="Rectangle 28">
              <a:extLst>
                <a:ext uri="{FF2B5EF4-FFF2-40B4-BE49-F238E27FC236}">
                  <a16:creationId xmlns:a16="http://schemas.microsoft.com/office/drawing/2014/main" id="{C5E059E1-BC01-1D78-BD80-E9133B43C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6" name="Rectangle 29">
              <a:extLst>
                <a:ext uri="{FF2B5EF4-FFF2-40B4-BE49-F238E27FC236}">
                  <a16:creationId xmlns:a16="http://schemas.microsoft.com/office/drawing/2014/main" id="{459C4DFE-824E-1DAA-85F7-B1D7122EF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7" name="Isosceles Triangle 16">
              <a:extLst>
                <a:ext uri="{FF2B5EF4-FFF2-40B4-BE49-F238E27FC236}">
                  <a16:creationId xmlns:a16="http://schemas.microsoft.com/office/drawing/2014/main" id="{E5FBBC40-1306-CC2D-6469-09D49792B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18" name="Isosceles Triangle 17">
              <a:extLst>
                <a:ext uri="{FF2B5EF4-FFF2-40B4-BE49-F238E27FC236}">
                  <a16:creationId xmlns:a16="http://schemas.microsoft.com/office/drawing/2014/main" id="{8F7576E9-A0A8-DAC6-8FAA-241339B099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grpSp>
      <p:sp useBgFill="1">
        <p:nvSpPr>
          <p:cNvPr id="20" name="Rectangle 19">
            <a:extLst>
              <a:ext uri="{FF2B5EF4-FFF2-40B4-BE49-F238E27FC236}">
                <a16:creationId xmlns:a16="http://schemas.microsoft.com/office/drawing/2014/main" id="{00C209B5-8C1C-4732-27D5-CB67027ED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533890B-1EA2-1FFE-DEB6-F6070ED7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cxnSp>
        <p:nvCxnSpPr>
          <p:cNvPr id="24" name="Straight Connector 23">
            <a:extLst>
              <a:ext uri="{FF2B5EF4-FFF2-40B4-BE49-F238E27FC236}">
                <a16:creationId xmlns:a16="http://schemas.microsoft.com/office/drawing/2014/main" id="{CF19E57D-D191-88E7-3822-7F53D22F6A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6" name="Isosceles Triangle 25">
            <a:extLst>
              <a:ext uri="{FF2B5EF4-FFF2-40B4-BE49-F238E27FC236}">
                <a16:creationId xmlns:a16="http://schemas.microsoft.com/office/drawing/2014/main" id="{9B7B5BD2-0D0D-CD25-4DCC-BB1113064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fr-FR"/>
          </a:p>
        </p:txBody>
      </p:sp>
      <p:sp>
        <p:nvSpPr>
          <p:cNvPr id="48" name="TextBox 4"/>
          <p:cNvSpPr/>
          <p:nvPr/>
        </p:nvSpPr>
        <p:spPr>
          <a:xfrm>
            <a:off x="1111793" y="211102"/>
            <a:ext cx="11117300" cy="478977"/>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4033"/>
              </a:lnSpc>
              <a:tabLst>
                <a:tab pos="0" algn="l"/>
              </a:tabLst>
            </a:pPr>
            <a:r>
              <a:rPr lang="en-US" sz="3200" b="1" spc="-1">
                <a:solidFill>
                  <a:schemeClr val="accent2"/>
                </a:solidFill>
                <a:latin typeface="+mj-lt"/>
                <a:ea typeface="Noto Serif Display ExtraCondensed Bold"/>
              </a:rPr>
              <a:t>Définition et émergence de la psychopédagogie  </a:t>
            </a:r>
            <a:endParaRPr lang="fr-FR" sz="3200" spc="-1">
              <a:solidFill>
                <a:schemeClr val="accent2"/>
              </a:solidFill>
              <a:latin typeface="+mj-lt"/>
            </a:endParaRPr>
          </a:p>
        </p:txBody>
      </p:sp>
      <p:sp>
        <p:nvSpPr>
          <p:cNvPr id="49" name="TextBox 5"/>
          <p:cNvSpPr/>
          <p:nvPr/>
        </p:nvSpPr>
        <p:spPr>
          <a:xfrm>
            <a:off x="717755" y="901182"/>
            <a:ext cx="11349837" cy="6075574"/>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2455"/>
              </a:lnSpc>
            </a:pPr>
            <a:r>
              <a:rPr lang="en-US" sz="2100" spc="-1">
                <a:latin typeface="+mj-lt"/>
                <a:ea typeface="Canva Sans Bold"/>
              </a:rPr>
              <a:t>La psychopédagogie, discipline composite, est un ensemble d’approches et de méthodes qui réunissent des disciplines telles que la psychologie, la psychanalyse, les sciences de l’éducation, les neurosciences cognitives etc. L’objectif est d’accompagner l’enfant dans une approche globale et multidisciplinaire.</a:t>
            </a:r>
            <a:endParaRPr lang="fr-FR" sz="2100" spc="-1">
              <a:latin typeface="+mj-lt"/>
            </a:endParaRPr>
          </a:p>
          <a:p>
            <a:pPr>
              <a:lnSpc>
                <a:spcPts val="2455"/>
              </a:lnSpc>
            </a:pPr>
            <a:endParaRPr lang="fr-FR" sz="2100" spc="-1">
              <a:latin typeface="+mj-lt"/>
            </a:endParaRPr>
          </a:p>
          <a:p>
            <a:pPr>
              <a:lnSpc>
                <a:spcPts val="2455"/>
              </a:lnSpc>
            </a:pPr>
            <a:r>
              <a:rPr lang="en-US" sz="2100" b="1" i="1" spc="-1">
                <a:latin typeface="+mj-lt"/>
                <a:ea typeface="Canva Sans Bold Italics"/>
              </a:rPr>
              <a:t>“Alors que l’activité pédagogique accompagne les apprentissages scolaires, l’activité psychopédagogique vise à assurer les conditions psychiques de possibilité de ces apprentissages.”</a:t>
            </a:r>
            <a:endParaRPr lang="fr-FR" sz="2100" spc="-1">
              <a:latin typeface="+mj-lt"/>
            </a:endParaRPr>
          </a:p>
          <a:p>
            <a:pPr>
              <a:lnSpc>
                <a:spcPts val="2455"/>
              </a:lnSpc>
            </a:pPr>
            <a:r>
              <a:rPr lang="en-US" sz="2100" b="1" spc="-1">
                <a:latin typeface="+mj-lt"/>
                <a:ea typeface="Canva Sans Bold"/>
              </a:rPr>
              <a:t>(Daniel Calin. </a:t>
            </a:r>
            <a:r>
              <a:rPr lang="en-US" sz="2100" b="1" i="1" spc="-1">
                <a:latin typeface="+mj-lt"/>
                <a:ea typeface="Canva Sans Bold Italics"/>
              </a:rPr>
              <a:t>Quelle place pour les psychopédagogues dans un service de soins?. </a:t>
            </a:r>
            <a:r>
              <a:rPr lang="en-US" sz="2100" b="1" spc="-1">
                <a:latin typeface="+mj-lt"/>
                <a:ea typeface="Canva Sans Bold"/>
              </a:rPr>
              <a:t>Article de 2011.)</a:t>
            </a:r>
            <a:endParaRPr lang="fr-FR" sz="2100" spc="-1">
              <a:latin typeface="+mj-lt"/>
            </a:endParaRPr>
          </a:p>
          <a:p>
            <a:pPr>
              <a:lnSpc>
                <a:spcPts val="2455"/>
              </a:lnSpc>
            </a:pPr>
            <a:endParaRPr lang="fr-FR" sz="2100" spc="-1">
              <a:latin typeface="+mj-lt"/>
            </a:endParaRPr>
          </a:p>
          <a:p>
            <a:pPr>
              <a:lnSpc>
                <a:spcPct val="100000"/>
              </a:lnSpc>
              <a:buNone/>
            </a:pPr>
            <a:r>
              <a:rPr lang="en-US" sz="2100" spc="-1">
                <a:latin typeface="+mj-lt"/>
                <a:ea typeface="Canva Sans Bold"/>
              </a:rPr>
              <a:t>La profession de psychopédagogue naquit de la rencontre entre l’éducation nationale et la psychanalyse. Son approche trouve ses racines dans différentes recherches et théories germanophones, notablement celle d’Anna Freud et également du courant Suisse de la pédagogie curative.</a:t>
            </a:r>
            <a:endParaRPr lang="fr-FR" sz="2100" spc="-1">
              <a:latin typeface="+mj-lt"/>
            </a:endParaRPr>
          </a:p>
          <a:p>
            <a:pPr>
              <a:lnSpc>
                <a:spcPct val="100000"/>
              </a:lnSpc>
              <a:buNone/>
            </a:pPr>
            <a:r>
              <a:rPr lang="en-US" sz="2100" spc="-1">
                <a:latin typeface="+mj-lt"/>
                <a:ea typeface="Canva Sans Bold"/>
              </a:rPr>
              <a:t>Ainsi c’est bien lors de la création en France, à Paris au sein du Lycée Claude Bernard en 1946 du premier CMPP, initialement CPP (Centre Psycho-Pédagogique) que voit le jour le métier de psychopédagogue, assuré par des professeurs et enseignants formés à la psychanalyse.</a:t>
            </a:r>
            <a:endParaRPr lang="fr-FR" sz="1400" spc="-1">
              <a:latin typeface="Arial"/>
            </a:endParaRPr>
          </a:p>
          <a:p>
            <a:pPr>
              <a:lnSpc>
                <a:spcPts val="2455"/>
              </a:lnSpc>
            </a:pPr>
            <a:endParaRPr lang="fr-FR" sz="1587" spc="-1">
              <a:latin typeface="Arial"/>
            </a:endParaRPr>
          </a:p>
        </p:txBody>
      </p:sp>
      <p:sp>
        <p:nvSpPr>
          <p:cNvPr id="46" name="Freeform 2"/>
          <p:cNvSpPr/>
          <p:nvPr/>
        </p:nvSpPr>
        <p:spPr>
          <a:xfrm>
            <a:off x="593347" y="806245"/>
            <a:ext cx="4257524" cy="5840653"/>
          </a:xfrm>
          <a:custGeom>
            <a:avLst/>
            <a:gdLst/>
            <a:ahLst/>
            <a:cxnLst/>
            <a:rect l="l" t="t" r="r" b="b"/>
            <a:pathLst>
              <a:path w="17375626" h="15825898">
                <a:moveTo>
                  <a:pt x="0" y="0"/>
                </a:moveTo>
                <a:lnTo>
                  <a:pt x="17375627" y="0"/>
                </a:lnTo>
                <a:lnTo>
                  <a:pt x="17375627" y="15825898"/>
                </a:lnTo>
                <a:lnTo>
                  <a:pt x="0" y="15825898"/>
                </a:lnTo>
                <a:lnTo>
                  <a:pt x="0" y="0"/>
                </a:lnTo>
                <a:close/>
              </a:path>
            </a:pathLst>
          </a:custGeom>
          <a:blipFill rotWithShape="0">
            <a:blip r:embed="rId2">
              <a:alphaModFix amt="60000"/>
            </a:blip>
            <a:srcRect/>
            <a:stretch/>
          </a:blipFill>
          <a:ln w="0">
            <a:noFill/>
          </a:ln>
        </p:spPr>
        <p:style>
          <a:lnRef idx="0">
            <a:scrgbClr r="0" g="0" b="0"/>
          </a:lnRef>
          <a:fillRef idx="0">
            <a:scrgbClr r="0" g="0" b="0"/>
          </a:fillRef>
          <a:effectRef idx="0">
            <a:scrgbClr r="0" g="0" b="0"/>
          </a:effectRef>
          <a:fontRef idx="minor"/>
        </p:style>
        <p:txBody>
          <a:bodyPr/>
          <a:lstStyle/>
          <a:p>
            <a:endParaRPr lang="fr-FR" sz="1200"/>
          </a:p>
        </p:txBody>
      </p:sp>
    </p:spTree>
    <p:extLst>
      <p:ext uri="{BB962C8B-B14F-4D97-AF65-F5344CB8AC3E}">
        <p14:creationId xmlns:p14="http://schemas.microsoft.com/office/powerpoint/2010/main" val="15361970"/>
      </p:ext>
    </p:extLst>
  </p:cSld>
  <p:clrMapOvr>
    <a:masterClrMapping/>
  </p:clrMapOvr>
  <p:transition spd="slow" advClick="0" advTm="31000">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BF92C4-EE5C-F459-1466-2B55C9C2949E}"/>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6D270C44-5A56-9CA9-151F-AA8FDA20EA00}"/>
              </a:ext>
            </a:extLst>
          </p:cNvPr>
          <p:cNvSpPr>
            <a:spLocks noGrp="1"/>
          </p:cNvSpPr>
          <p:nvPr>
            <p:ph type="subTitle" idx="1"/>
          </p:nvPr>
        </p:nvSpPr>
        <p:spPr/>
        <p:txBody>
          <a:bodyPr/>
          <a:lstStyle/>
          <a:p>
            <a:endParaRPr lang="fr-FR"/>
          </a:p>
        </p:txBody>
      </p:sp>
      <p:pic>
        <p:nvPicPr>
          <p:cNvPr id="5" name="Image 4">
            <a:extLst>
              <a:ext uri="{FF2B5EF4-FFF2-40B4-BE49-F238E27FC236}">
                <a16:creationId xmlns:a16="http://schemas.microsoft.com/office/drawing/2014/main" id="{580EBB84-6EB0-C35F-F094-5F169F4C5CC1}"/>
              </a:ext>
            </a:extLst>
          </p:cNvPr>
          <p:cNvPicPr>
            <a:picLocks noChangeAspect="1"/>
          </p:cNvPicPr>
          <p:nvPr/>
        </p:nvPicPr>
        <p:blipFill>
          <a:blip r:embed="rId2"/>
          <a:stretch>
            <a:fillRect/>
          </a:stretch>
        </p:blipFill>
        <p:spPr>
          <a:xfrm>
            <a:off x="0" y="0"/>
            <a:ext cx="12191999" cy="6858000"/>
          </a:xfrm>
          <a:prstGeom prst="rect">
            <a:avLst/>
          </a:prstGeom>
        </p:spPr>
      </p:pic>
      <p:pic>
        <p:nvPicPr>
          <p:cNvPr id="7" name="Image 6">
            <a:extLst>
              <a:ext uri="{FF2B5EF4-FFF2-40B4-BE49-F238E27FC236}">
                <a16:creationId xmlns:a16="http://schemas.microsoft.com/office/drawing/2014/main" id="{D68B6BC6-E825-6BB8-6A76-B6B5CCA0FCF4}"/>
              </a:ext>
            </a:extLst>
          </p:cNvPr>
          <p:cNvPicPr>
            <a:picLocks noChangeAspect="1"/>
          </p:cNvPicPr>
          <p:nvPr/>
        </p:nvPicPr>
        <p:blipFill>
          <a:blip r:embed="rId3"/>
          <a:stretch>
            <a:fillRect/>
          </a:stretch>
        </p:blipFill>
        <p:spPr>
          <a:xfrm>
            <a:off x="0" y="581635"/>
            <a:ext cx="3516182" cy="2348177"/>
          </a:xfrm>
          <a:prstGeom prst="rect">
            <a:avLst/>
          </a:prstGeom>
        </p:spPr>
      </p:pic>
      <p:sp>
        <p:nvSpPr>
          <p:cNvPr id="8" name="ZoneTexte 7">
            <a:extLst>
              <a:ext uri="{FF2B5EF4-FFF2-40B4-BE49-F238E27FC236}">
                <a16:creationId xmlns:a16="http://schemas.microsoft.com/office/drawing/2014/main" id="{8E16F460-BB24-40C4-1EAA-94350D48DF46}"/>
              </a:ext>
            </a:extLst>
          </p:cNvPr>
          <p:cNvSpPr txBox="1"/>
          <p:nvPr/>
        </p:nvSpPr>
        <p:spPr>
          <a:xfrm>
            <a:off x="0" y="-163889"/>
            <a:ext cx="12378519" cy="646331"/>
          </a:xfrm>
          <a:prstGeom prst="rect">
            <a:avLst/>
          </a:prstGeom>
          <a:noFill/>
        </p:spPr>
        <p:txBody>
          <a:bodyPr wrap="square" rtlCol="0">
            <a:spAutoFit/>
          </a:bodyPr>
          <a:lstStyle/>
          <a:p>
            <a:r>
              <a:rPr lang="fr-FR" sz="3600" b="1" i="0" u="none" strike="noStrike" baseline="0">
                <a:solidFill>
                  <a:srgbClr val="202020"/>
                </a:solidFill>
                <a:latin typeface="Trebuchet MS" panose="020B0603020202020204" pitchFamily="34" charset="0"/>
              </a:rPr>
              <a:t>Les objectifs sont variés et adaptés au profil de l’enfant </a:t>
            </a:r>
            <a:endParaRPr lang="fr-FR" sz="3600">
              <a:latin typeface="Trebuchet MS" panose="020B0603020202020204" pitchFamily="34" charset="0"/>
            </a:endParaRPr>
          </a:p>
        </p:txBody>
      </p:sp>
      <p:pic>
        <p:nvPicPr>
          <p:cNvPr id="10" name="Image 9">
            <a:extLst>
              <a:ext uri="{FF2B5EF4-FFF2-40B4-BE49-F238E27FC236}">
                <a16:creationId xmlns:a16="http://schemas.microsoft.com/office/drawing/2014/main" id="{FD10EBA3-1CB3-4922-A0AB-4E38D6F17692}"/>
              </a:ext>
            </a:extLst>
          </p:cNvPr>
          <p:cNvPicPr>
            <a:picLocks noChangeAspect="1"/>
          </p:cNvPicPr>
          <p:nvPr/>
        </p:nvPicPr>
        <p:blipFill>
          <a:blip r:embed="rId4"/>
          <a:stretch>
            <a:fillRect/>
          </a:stretch>
        </p:blipFill>
        <p:spPr>
          <a:xfrm>
            <a:off x="-186520" y="4080585"/>
            <a:ext cx="3698206" cy="2465470"/>
          </a:xfrm>
          <a:prstGeom prst="rect">
            <a:avLst/>
          </a:prstGeom>
        </p:spPr>
      </p:pic>
      <p:sp>
        <p:nvSpPr>
          <p:cNvPr id="15" name="ZoneTexte 14">
            <a:extLst>
              <a:ext uri="{FF2B5EF4-FFF2-40B4-BE49-F238E27FC236}">
                <a16:creationId xmlns:a16="http://schemas.microsoft.com/office/drawing/2014/main" id="{387237FE-B322-5874-61D2-51FAA937BBBD}"/>
              </a:ext>
            </a:extLst>
          </p:cNvPr>
          <p:cNvSpPr txBox="1"/>
          <p:nvPr/>
        </p:nvSpPr>
        <p:spPr>
          <a:xfrm>
            <a:off x="3556766" y="334866"/>
            <a:ext cx="9384401" cy="6687023"/>
          </a:xfrm>
          <a:prstGeom prst="rect">
            <a:avLst/>
          </a:prstGeom>
          <a:noFill/>
        </p:spPr>
        <p:txBody>
          <a:bodyPr wrap="square" rtlCol="0">
            <a:spAutoFit/>
          </a:bodyPr>
          <a:lstStyle/>
          <a:p>
            <a:pPr>
              <a:lnSpc>
                <a:spcPct val="150000"/>
              </a:lnSpc>
            </a:pPr>
            <a:r>
              <a:rPr lang="fr-FR" sz="2400">
                <a:latin typeface="Trebuchet MS" panose="020B0603020202020204" pitchFamily="34" charset="0"/>
              </a:rPr>
              <a:t>• Nourrissage culturel.</a:t>
            </a:r>
          </a:p>
          <a:p>
            <a:pPr>
              <a:lnSpc>
                <a:spcPct val="150000"/>
              </a:lnSpc>
            </a:pPr>
            <a:r>
              <a:rPr lang="fr-FR" sz="2400">
                <a:latin typeface="Trebuchet MS" panose="020B0603020202020204" pitchFamily="34" charset="0"/>
              </a:rPr>
              <a:t>• Renforcement logico-mathématique.</a:t>
            </a:r>
          </a:p>
          <a:p>
            <a:pPr>
              <a:lnSpc>
                <a:spcPct val="150000"/>
              </a:lnSpc>
            </a:pPr>
            <a:r>
              <a:rPr lang="fr-FR" sz="2400">
                <a:latin typeface="Trebuchet MS" panose="020B0603020202020204" pitchFamily="34" charset="0"/>
              </a:rPr>
              <a:t>• Développer son expression et sa communication.</a:t>
            </a:r>
          </a:p>
          <a:p>
            <a:pPr>
              <a:lnSpc>
                <a:spcPct val="150000"/>
              </a:lnSpc>
            </a:pPr>
            <a:r>
              <a:rPr lang="fr-FR" sz="2400">
                <a:latin typeface="Trebuchet MS" panose="020B0603020202020204" pitchFamily="34" charset="0"/>
              </a:rPr>
              <a:t>• Développer la créativité (art-thérapie).</a:t>
            </a:r>
          </a:p>
          <a:p>
            <a:pPr>
              <a:lnSpc>
                <a:spcPct val="150000"/>
              </a:lnSpc>
            </a:pPr>
            <a:r>
              <a:rPr lang="fr-FR" sz="2400">
                <a:latin typeface="Trebuchet MS" panose="020B0603020202020204" pitchFamily="34" charset="0"/>
              </a:rPr>
              <a:t>• Développer la conscience de soi, la métacognition (ses compétences, sa manière de penser).</a:t>
            </a:r>
          </a:p>
          <a:p>
            <a:pPr>
              <a:lnSpc>
                <a:spcPct val="150000"/>
              </a:lnSpc>
            </a:pPr>
            <a:r>
              <a:rPr lang="fr-FR" sz="2400">
                <a:latin typeface="Trebuchet MS" panose="020B0603020202020204" pitchFamily="34" charset="0"/>
              </a:rPr>
              <a:t>• Accompagner le sentiment de compétence, le désir </a:t>
            </a:r>
          </a:p>
          <a:p>
            <a:pPr>
              <a:lnSpc>
                <a:spcPct val="150000"/>
              </a:lnSpc>
            </a:pPr>
            <a:r>
              <a:rPr lang="fr-FR" sz="2400">
                <a:latin typeface="Trebuchet MS" panose="020B0603020202020204" pitchFamily="34" charset="0"/>
              </a:rPr>
              <a:t>d’apprendre, le plaisir d’apprendre, la curiosité intellectuelle </a:t>
            </a:r>
          </a:p>
          <a:p>
            <a:pPr>
              <a:lnSpc>
                <a:spcPct val="150000"/>
              </a:lnSpc>
            </a:pPr>
            <a:r>
              <a:rPr lang="fr-FR" sz="2400">
                <a:latin typeface="Trebuchet MS" panose="020B0603020202020204" pitchFamily="34" charset="0"/>
              </a:rPr>
              <a:t>et l’autonomie de pensée.</a:t>
            </a:r>
          </a:p>
          <a:p>
            <a:pPr>
              <a:lnSpc>
                <a:spcPct val="150000"/>
              </a:lnSpc>
            </a:pPr>
            <a:r>
              <a:rPr lang="fr-FR" sz="2400">
                <a:latin typeface="Trebuchet MS" panose="020B0603020202020204" pitchFamily="34" charset="0"/>
              </a:rPr>
              <a:t>• Accompagnement parental.</a:t>
            </a:r>
          </a:p>
          <a:p>
            <a:pPr>
              <a:lnSpc>
                <a:spcPct val="150000"/>
              </a:lnSpc>
            </a:pPr>
            <a:r>
              <a:rPr lang="fr-FR" sz="2400">
                <a:latin typeface="Trebuchet MS" panose="020B0603020202020204" pitchFamily="34" charset="0"/>
              </a:rPr>
              <a:t>• Soutien à la mise en place des adaptations scolaires </a:t>
            </a:r>
          </a:p>
          <a:p>
            <a:pPr>
              <a:lnSpc>
                <a:spcPct val="150000"/>
              </a:lnSpc>
            </a:pPr>
            <a:r>
              <a:rPr lang="fr-FR" sz="2400">
                <a:latin typeface="Trebuchet MS" panose="020B0603020202020204" pitchFamily="34" charset="0"/>
              </a:rPr>
              <a:t>(co-construction de projet).</a:t>
            </a:r>
          </a:p>
        </p:txBody>
      </p:sp>
      <p:sp>
        <p:nvSpPr>
          <p:cNvPr id="54" name="Freeform 5"/>
          <p:cNvSpPr/>
          <p:nvPr/>
        </p:nvSpPr>
        <p:spPr>
          <a:xfrm>
            <a:off x="11055207" y="581635"/>
            <a:ext cx="970560" cy="970560"/>
          </a:xfrm>
          <a:custGeom>
            <a:avLst/>
            <a:gdLst/>
            <a:ahLst/>
            <a:cxnLst/>
            <a:rect l="l" t="t" r="r" b="b"/>
            <a:pathLst>
              <a:path w="1456439" h="1456439">
                <a:moveTo>
                  <a:pt x="0" y="0"/>
                </a:moveTo>
                <a:lnTo>
                  <a:pt x="1456439" y="0"/>
                </a:lnTo>
                <a:lnTo>
                  <a:pt x="1456439" y="1456439"/>
                </a:lnTo>
                <a:lnTo>
                  <a:pt x="0" y="1456439"/>
                </a:lnTo>
                <a:lnTo>
                  <a:pt x="0" y="0"/>
                </a:lnTo>
                <a:close/>
              </a:path>
            </a:pathLst>
          </a:custGeom>
          <a:blipFill rotWithShape="0">
            <a:blip r:embed="rId5"/>
            <a:srcRect/>
            <a:stretch/>
          </a:blipFill>
          <a:ln w="0">
            <a:noFill/>
          </a:ln>
        </p:spPr>
        <p:style>
          <a:lnRef idx="0">
            <a:scrgbClr r="0" g="0" b="0"/>
          </a:lnRef>
          <a:fillRef idx="0">
            <a:scrgbClr r="0" g="0" b="0"/>
          </a:fillRef>
          <a:effectRef idx="0">
            <a:scrgbClr r="0" g="0" b="0"/>
          </a:effectRef>
          <a:fontRef idx="minor"/>
        </p:style>
        <p:txBody>
          <a:bodyPr/>
          <a:lstStyle/>
          <a:p>
            <a:endParaRPr lang="fr-FR" sz="1200"/>
          </a:p>
        </p:txBody>
      </p:sp>
    </p:spTree>
    <p:extLst>
      <p:ext uri="{BB962C8B-B14F-4D97-AF65-F5344CB8AC3E}">
        <p14:creationId xmlns:p14="http://schemas.microsoft.com/office/powerpoint/2010/main" val="817425261"/>
      </p:ext>
    </p:extLst>
  </p:cSld>
  <p:clrMapOvr>
    <a:masterClrMapping/>
  </p:clrMapOvr>
  <p:transition spd="slow" advClick="0" advTm="18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0"/>
                                        <p:tgtEl>
                                          <p:spTgt spid="15"/>
                                        </p:tgtEl>
                                      </p:cBhvr>
                                    </p:animEffect>
                                    <p:anim calcmode="lin" valueType="num">
                                      <p:cBhvr>
                                        <p:cTn id="8" dur="2500" fill="hold"/>
                                        <p:tgtEl>
                                          <p:spTgt spid="15"/>
                                        </p:tgtEl>
                                        <p:attrNameLst>
                                          <p:attrName>ppt_x</p:attrName>
                                        </p:attrNameLst>
                                      </p:cBhvr>
                                      <p:tavLst>
                                        <p:tav tm="0">
                                          <p:val>
                                            <p:strVal val="#ppt_x"/>
                                          </p:val>
                                        </p:tav>
                                        <p:tav tm="100000">
                                          <p:val>
                                            <p:strVal val="#ppt_x"/>
                                          </p:val>
                                        </p:tav>
                                      </p:tavLst>
                                    </p:anim>
                                    <p:anim calcmode="lin" valueType="num">
                                      <p:cBhvr>
                                        <p:cTn id="9" dur="2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1"/>
          <p:cNvSpPr/>
          <p:nvPr/>
        </p:nvSpPr>
        <p:spPr>
          <a:xfrm>
            <a:off x="600000" y="257280"/>
            <a:ext cx="11039760" cy="666529"/>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ctr">
              <a:lnSpc>
                <a:spcPts val="5726"/>
              </a:lnSpc>
              <a:tabLst>
                <a:tab pos="0" algn="l"/>
              </a:tabLst>
            </a:pPr>
            <a:r>
              <a:rPr lang="en-US" sz="4000" b="1" spc="-1">
                <a:solidFill>
                  <a:schemeClr val="accent6"/>
                </a:solidFill>
                <a:latin typeface="Trebuchet MS" panose="020B0603020202020204" pitchFamily="34" charset="0"/>
                <a:ea typeface="Noto Serif Display ExtraCondensed Ultra-Bold"/>
              </a:rPr>
              <a:t>Les étapes du projet psychopédagogique</a:t>
            </a:r>
            <a:endParaRPr lang="fr-FR" sz="4000" spc="-1">
              <a:solidFill>
                <a:schemeClr val="accent6"/>
              </a:solidFill>
              <a:latin typeface="Trebuchet MS" panose="020B0603020202020204" pitchFamily="34" charset="0"/>
            </a:endParaRPr>
          </a:p>
        </p:txBody>
      </p:sp>
      <p:sp>
        <p:nvSpPr>
          <p:cNvPr id="60" name="Freeform 1"/>
          <p:cNvSpPr/>
          <p:nvPr/>
        </p:nvSpPr>
        <p:spPr>
          <a:xfrm>
            <a:off x="0" y="240"/>
            <a:ext cx="12191520" cy="253680"/>
          </a:xfrm>
          <a:custGeom>
            <a:avLst/>
            <a:gdLst/>
            <a:ahLst/>
            <a:cxnLst/>
            <a:rect l="l" t="t" r="r" b="b"/>
            <a:pathLst>
              <a:path w="18288000" h="381225">
                <a:moveTo>
                  <a:pt x="0" y="0"/>
                </a:moveTo>
                <a:lnTo>
                  <a:pt x="18288000" y="0"/>
                </a:lnTo>
                <a:lnTo>
                  <a:pt x="18288000" y="381225"/>
                </a:lnTo>
                <a:lnTo>
                  <a:pt x="0" y="381225"/>
                </a:lnTo>
                <a:lnTo>
                  <a:pt x="0" y="0"/>
                </a:lnTo>
                <a:close/>
              </a:path>
            </a:pathLst>
          </a:custGeom>
          <a:blipFill rotWithShape="0">
            <a:blip r:embed="rId2"/>
            <a:srcRect/>
            <a:stretch/>
          </a:blipFill>
          <a:ln w="0">
            <a:noFill/>
          </a:ln>
        </p:spPr>
        <p:style>
          <a:lnRef idx="0">
            <a:scrgbClr r="0" g="0" b="0"/>
          </a:lnRef>
          <a:fillRef idx="0">
            <a:scrgbClr r="0" g="0" b="0"/>
          </a:fillRef>
          <a:effectRef idx="0">
            <a:scrgbClr r="0" g="0" b="0"/>
          </a:effectRef>
          <a:fontRef idx="minor"/>
        </p:style>
        <p:txBody>
          <a:bodyPr/>
          <a:lstStyle/>
          <a:p>
            <a:endParaRPr lang="fr-FR" sz="1200"/>
          </a:p>
        </p:txBody>
      </p:sp>
      <p:sp>
        <p:nvSpPr>
          <p:cNvPr id="61" name="AutoShape 1"/>
          <p:cNvSpPr/>
          <p:nvPr/>
        </p:nvSpPr>
        <p:spPr>
          <a:xfrm flipV="1">
            <a:off x="1022160" y="3636960"/>
            <a:ext cx="10520400" cy="8880"/>
          </a:xfrm>
          <a:prstGeom prst="line">
            <a:avLst/>
          </a:prstGeom>
          <a:ln w="19050" cap="rnd">
            <a:solidFill>
              <a:srgbClr val="222222"/>
            </a:solidFill>
            <a:round/>
          </a:ln>
        </p:spPr>
        <p:style>
          <a:lnRef idx="0">
            <a:scrgbClr r="0" g="0" b="0"/>
          </a:lnRef>
          <a:fillRef idx="0">
            <a:scrgbClr r="0" g="0" b="0"/>
          </a:fillRef>
          <a:effectRef idx="0">
            <a:scrgbClr r="0" g="0" b="0"/>
          </a:effectRef>
          <a:fontRef idx="minor"/>
        </p:style>
        <p:txBody>
          <a:bodyPr/>
          <a:lstStyle/>
          <a:p>
            <a:endParaRPr lang="fr-FR" sz="1200"/>
          </a:p>
        </p:txBody>
      </p:sp>
      <p:grpSp>
        <p:nvGrpSpPr>
          <p:cNvPr id="62" name="Group 1"/>
          <p:cNvGrpSpPr/>
          <p:nvPr/>
        </p:nvGrpSpPr>
        <p:grpSpPr>
          <a:xfrm>
            <a:off x="914400" y="3550094"/>
            <a:ext cx="215520" cy="215520"/>
            <a:chOff x="936360" y="5256360"/>
            <a:chExt cx="323280" cy="323280"/>
          </a:xfrm>
        </p:grpSpPr>
        <p:sp>
          <p:nvSpPr>
            <p:cNvPr id="63" name="Freeform 7"/>
            <p:cNvSpPr/>
            <p:nvPr/>
          </p:nvSpPr>
          <p:spPr>
            <a:xfrm>
              <a:off x="936360" y="5256360"/>
              <a:ext cx="323280" cy="32328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E59"/>
            </a:solidFill>
            <a:ln w="0">
              <a:noFill/>
            </a:ln>
          </p:spPr>
          <p:style>
            <a:lnRef idx="0">
              <a:scrgbClr r="0" g="0" b="0"/>
            </a:lnRef>
            <a:fillRef idx="0">
              <a:scrgbClr r="0" g="0" b="0"/>
            </a:fillRef>
            <a:effectRef idx="0">
              <a:scrgbClr r="0" g="0" b="0"/>
            </a:effectRef>
            <a:fontRef idx="minor"/>
          </p:style>
          <p:txBody>
            <a:bodyPr/>
            <a:lstStyle/>
            <a:p>
              <a:endParaRPr lang="fr-FR" sz="1200"/>
            </a:p>
          </p:txBody>
        </p:sp>
      </p:grpSp>
      <p:grpSp>
        <p:nvGrpSpPr>
          <p:cNvPr id="64" name="Group 2"/>
          <p:cNvGrpSpPr/>
          <p:nvPr/>
        </p:nvGrpSpPr>
        <p:grpSpPr>
          <a:xfrm>
            <a:off x="3615275" y="3544080"/>
            <a:ext cx="215520" cy="215520"/>
            <a:chOff x="5436360" y="5256360"/>
            <a:chExt cx="323280" cy="323280"/>
          </a:xfrm>
        </p:grpSpPr>
        <p:sp>
          <p:nvSpPr>
            <p:cNvPr id="65" name="Freeform 9"/>
            <p:cNvSpPr/>
            <p:nvPr/>
          </p:nvSpPr>
          <p:spPr>
            <a:xfrm>
              <a:off x="5436360" y="5256360"/>
              <a:ext cx="323280" cy="32328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CB075"/>
            </a:solidFill>
            <a:ln w="0">
              <a:noFill/>
            </a:ln>
          </p:spPr>
          <p:style>
            <a:lnRef idx="0">
              <a:scrgbClr r="0" g="0" b="0"/>
            </a:lnRef>
            <a:fillRef idx="0">
              <a:scrgbClr r="0" g="0" b="0"/>
            </a:fillRef>
            <a:effectRef idx="0">
              <a:scrgbClr r="0" g="0" b="0"/>
            </a:effectRef>
            <a:fontRef idx="minor"/>
          </p:style>
          <p:txBody>
            <a:bodyPr/>
            <a:lstStyle/>
            <a:p>
              <a:endParaRPr lang="fr-FR" sz="1200"/>
            </a:p>
          </p:txBody>
        </p:sp>
      </p:grpSp>
      <p:grpSp>
        <p:nvGrpSpPr>
          <p:cNvPr id="66" name="Group 8"/>
          <p:cNvGrpSpPr/>
          <p:nvPr/>
        </p:nvGrpSpPr>
        <p:grpSpPr>
          <a:xfrm>
            <a:off x="6383379" y="3550094"/>
            <a:ext cx="215520" cy="215520"/>
            <a:chOff x="9576360" y="5256360"/>
            <a:chExt cx="323280" cy="323280"/>
          </a:xfrm>
        </p:grpSpPr>
        <p:sp>
          <p:nvSpPr>
            <p:cNvPr id="67" name="Freeform 11"/>
            <p:cNvSpPr/>
            <p:nvPr/>
          </p:nvSpPr>
          <p:spPr>
            <a:xfrm>
              <a:off x="9576360" y="5256360"/>
              <a:ext cx="323280" cy="32328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072"/>
            </a:solidFill>
            <a:ln w="0">
              <a:noFill/>
            </a:ln>
          </p:spPr>
          <p:style>
            <a:lnRef idx="0">
              <a:scrgbClr r="0" g="0" b="0"/>
            </a:lnRef>
            <a:fillRef idx="0">
              <a:scrgbClr r="0" g="0" b="0"/>
            </a:fillRef>
            <a:effectRef idx="0">
              <a:scrgbClr r="0" g="0" b="0"/>
            </a:effectRef>
            <a:fontRef idx="minor"/>
          </p:style>
          <p:txBody>
            <a:bodyPr/>
            <a:lstStyle/>
            <a:p>
              <a:endParaRPr lang="fr-FR" sz="1200"/>
            </a:p>
          </p:txBody>
        </p:sp>
      </p:grpSp>
      <p:grpSp>
        <p:nvGrpSpPr>
          <p:cNvPr id="68" name="Group 10"/>
          <p:cNvGrpSpPr/>
          <p:nvPr/>
        </p:nvGrpSpPr>
        <p:grpSpPr>
          <a:xfrm>
            <a:off x="9470548" y="3544080"/>
            <a:ext cx="215520" cy="215520"/>
            <a:chOff x="14040000" y="5256360"/>
            <a:chExt cx="323280" cy="323280"/>
          </a:xfrm>
          <a:solidFill>
            <a:srgbClr val="C00000"/>
          </a:solidFill>
        </p:grpSpPr>
        <p:sp>
          <p:nvSpPr>
            <p:cNvPr id="69" name="Freeform 13"/>
            <p:cNvSpPr/>
            <p:nvPr/>
          </p:nvSpPr>
          <p:spPr>
            <a:xfrm>
              <a:off x="14040000" y="5256360"/>
              <a:ext cx="323280" cy="32328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a:ln w="0">
              <a:noFill/>
            </a:ln>
          </p:spPr>
          <p:style>
            <a:lnRef idx="0">
              <a:scrgbClr r="0" g="0" b="0"/>
            </a:lnRef>
            <a:fillRef idx="0">
              <a:scrgbClr r="0" g="0" b="0"/>
            </a:fillRef>
            <a:effectRef idx="0">
              <a:scrgbClr r="0" g="0" b="0"/>
            </a:effectRef>
            <a:fontRef idx="minor"/>
          </p:style>
          <p:txBody>
            <a:bodyPr/>
            <a:lstStyle/>
            <a:p>
              <a:endParaRPr lang="fr-FR" sz="1200"/>
            </a:p>
          </p:txBody>
        </p:sp>
      </p:grpSp>
      <p:grpSp>
        <p:nvGrpSpPr>
          <p:cNvPr id="70" name="Group 11"/>
          <p:cNvGrpSpPr/>
          <p:nvPr/>
        </p:nvGrpSpPr>
        <p:grpSpPr>
          <a:xfrm>
            <a:off x="243279" y="4178763"/>
            <a:ext cx="2480721" cy="1896456"/>
            <a:chOff x="364919" y="6268143"/>
            <a:chExt cx="3721081" cy="2844684"/>
          </a:xfrm>
        </p:grpSpPr>
        <p:sp>
          <p:nvSpPr>
            <p:cNvPr id="71" name="TextBox 2"/>
            <p:cNvSpPr/>
            <p:nvPr/>
          </p:nvSpPr>
          <p:spPr>
            <a:xfrm>
              <a:off x="364919" y="6268143"/>
              <a:ext cx="3625200" cy="1111074"/>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945"/>
                </a:lnSpc>
                <a:tabLst>
                  <a:tab pos="0" algn="l"/>
                </a:tabLst>
              </a:pPr>
              <a:r>
                <a:rPr lang="en-US" sz="2400" b="1" spc="-1">
                  <a:solidFill>
                    <a:srgbClr val="222222"/>
                  </a:solidFill>
                  <a:latin typeface="Trebuchet MS" panose="020B0603020202020204" pitchFamily="34" charset="0"/>
                  <a:ea typeface="Noto Serif Display ExtraCondensed Bold"/>
                </a:rPr>
                <a:t>Analyser les besoins et les blocages </a:t>
              </a:r>
              <a:endParaRPr lang="fr-FR" sz="2400" spc="-1">
                <a:latin typeface="Trebuchet MS" panose="020B0603020202020204" pitchFamily="34" charset="0"/>
              </a:endParaRPr>
            </a:p>
          </p:txBody>
        </p:sp>
        <p:sp>
          <p:nvSpPr>
            <p:cNvPr id="72" name="TextBox 3"/>
            <p:cNvSpPr/>
            <p:nvPr/>
          </p:nvSpPr>
          <p:spPr>
            <a:xfrm>
              <a:off x="460800" y="7497000"/>
              <a:ext cx="3625200" cy="1615827"/>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162008" lvl="1" algn="just">
                <a:lnSpc>
                  <a:spcPts val="2103"/>
                </a:lnSpc>
                <a:buClr>
                  <a:srgbClr val="222222"/>
                </a:buClr>
              </a:pPr>
              <a:r>
                <a:rPr lang="en-US" spc="-1">
                  <a:solidFill>
                    <a:srgbClr val="222222"/>
                  </a:solidFill>
                  <a:latin typeface="Trebuchet MS" panose="020B0603020202020204" pitchFamily="34" charset="0"/>
                  <a:ea typeface="DM Sans"/>
                </a:rPr>
                <a:t>-Physiques, psychiques, psychologiques, sociaux et cognitifs</a:t>
              </a:r>
              <a:r>
                <a:rPr lang="en-US" spc="-1">
                  <a:solidFill>
                    <a:srgbClr val="222222"/>
                  </a:solidFill>
                  <a:latin typeface="DM Sans"/>
                  <a:ea typeface="DM Sans"/>
                </a:rPr>
                <a:t>. </a:t>
              </a:r>
              <a:endParaRPr lang="fr-FR" spc="-1">
                <a:latin typeface="Arial"/>
              </a:endParaRPr>
            </a:p>
          </p:txBody>
        </p:sp>
      </p:grpSp>
      <p:grpSp>
        <p:nvGrpSpPr>
          <p:cNvPr id="73" name="Group 12"/>
          <p:cNvGrpSpPr/>
          <p:nvPr/>
        </p:nvGrpSpPr>
        <p:grpSpPr>
          <a:xfrm>
            <a:off x="5313559" y="4022324"/>
            <a:ext cx="3392130" cy="2387594"/>
            <a:chOff x="8579535" y="6412687"/>
            <a:chExt cx="4097602" cy="2671029"/>
          </a:xfrm>
        </p:grpSpPr>
        <p:sp>
          <p:nvSpPr>
            <p:cNvPr id="74" name="TextBox 6"/>
            <p:cNvSpPr/>
            <p:nvPr/>
          </p:nvSpPr>
          <p:spPr>
            <a:xfrm>
              <a:off x="8851838" y="6412687"/>
              <a:ext cx="3728880" cy="184204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899"/>
                </a:lnSpc>
                <a:tabLst>
                  <a:tab pos="0" algn="l"/>
                </a:tabLst>
              </a:pPr>
              <a:r>
                <a:rPr lang="en-US" sz="2400" b="1" spc="-1">
                  <a:solidFill>
                    <a:srgbClr val="222222"/>
                  </a:solidFill>
                  <a:latin typeface="Trebuchet MS" panose="020B0603020202020204" pitchFamily="34" charset="0"/>
                  <a:ea typeface="Noto Serif Display ExtraCondensed Ultra-Bold"/>
                </a:rPr>
                <a:t>Mettre en place l’accompagnement psychopédagogique</a:t>
              </a:r>
              <a:endParaRPr lang="fr-FR" sz="2400" spc="-1">
                <a:latin typeface="Trebuchet MS" panose="020B0603020202020204" pitchFamily="34" charset="0"/>
              </a:endParaRPr>
            </a:p>
          </p:txBody>
        </p:sp>
        <p:sp>
          <p:nvSpPr>
            <p:cNvPr id="75" name="TextBox 10"/>
            <p:cNvSpPr/>
            <p:nvPr/>
          </p:nvSpPr>
          <p:spPr>
            <a:xfrm>
              <a:off x="8579535" y="7313093"/>
              <a:ext cx="4097602" cy="1770623"/>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pPr>
                <a:lnSpc>
                  <a:spcPts val="2054"/>
                </a:lnSpc>
              </a:pPr>
              <a:r>
                <a:rPr lang="en-US" spc="-1">
                  <a:solidFill>
                    <a:srgbClr val="222222"/>
                  </a:solidFill>
                  <a:latin typeface="Trebuchet MS" panose="020B0603020202020204" pitchFamily="34" charset="0"/>
                  <a:ea typeface="DM Sans"/>
                </a:rPr>
                <a:t>-Travailler le lien au pédagogue et aux personnes ressources</a:t>
              </a:r>
              <a:endParaRPr lang="fr-FR" spc="-1">
                <a:latin typeface="Trebuchet MS" panose="020B0603020202020204" pitchFamily="34" charset="0"/>
              </a:endParaRPr>
            </a:p>
            <a:p>
              <a:pPr>
                <a:lnSpc>
                  <a:spcPts val="2054"/>
                </a:lnSpc>
              </a:pPr>
              <a:r>
                <a:rPr lang="en-US" spc="-1">
                  <a:solidFill>
                    <a:srgbClr val="222222"/>
                  </a:solidFill>
                  <a:latin typeface="Trebuchet MS" panose="020B0603020202020204" pitchFamily="34" charset="0"/>
                  <a:ea typeface="DM Sans"/>
                </a:rPr>
                <a:t>-adapter et réajuster la transmission des savoirs</a:t>
              </a:r>
              <a:endParaRPr lang="fr-FR" spc="-1">
                <a:latin typeface="Trebuchet MS" panose="020B0603020202020204" pitchFamily="34" charset="0"/>
              </a:endParaRPr>
            </a:p>
          </p:txBody>
        </p:sp>
      </p:grpSp>
      <p:pic>
        <p:nvPicPr>
          <p:cNvPr id="10" name="Image 9" descr="Une image contenant fleur, Dessin d’enfant, Accessoire de mode, dessin&#10;&#10;Le contenu généré par l’IA peut être incorrect.">
            <a:extLst>
              <a:ext uri="{FF2B5EF4-FFF2-40B4-BE49-F238E27FC236}">
                <a16:creationId xmlns:a16="http://schemas.microsoft.com/office/drawing/2014/main" id="{6C9C1DAE-FA3C-4393-9295-4DFEECBF9A7E}"/>
              </a:ext>
            </a:extLst>
          </p:cNvPr>
          <p:cNvPicPr>
            <a:picLocks noChangeAspect="1"/>
          </p:cNvPicPr>
          <p:nvPr/>
        </p:nvPicPr>
        <p:blipFill>
          <a:blip r:embed="rId3">
            <a:extLst>
              <a:ext uri="{28A0092B-C50C-407E-A947-70E740481C1C}">
                <a14:useLocalDpi xmlns:a14="http://schemas.microsoft.com/office/drawing/2010/main" val="0"/>
              </a:ext>
            </a:extLst>
          </a:blip>
          <a:srcRect l="9375" t="12043" b="46842"/>
          <a:stretch/>
        </p:blipFill>
        <p:spPr>
          <a:xfrm>
            <a:off x="-9600" y="2191652"/>
            <a:ext cx="2312519" cy="1338381"/>
          </a:xfrm>
          <a:prstGeom prst="cloud">
            <a:avLst/>
          </a:prstGeom>
        </p:spPr>
      </p:pic>
      <p:grpSp>
        <p:nvGrpSpPr>
          <p:cNvPr id="79" name="Group 18"/>
          <p:cNvGrpSpPr/>
          <p:nvPr/>
        </p:nvGrpSpPr>
        <p:grpSpPr>
          <a:xfrm>
            <a:off x="8410560" y="1167071"/>
            <a:ext cx="3577623" cy="2255074"/>
            <a:chOff x="12329640" y="2117224"/>
            <a:chExt cx="5094614" cy="2816723"/>
          </a:xfrm>
        </p:grpSpPr>
        <p:sp>
          <p:nvSpPr>
            <p:cNvPr id="80" name="TextBox 26"/>
            <p:cNvSpPr/>
            <p:nvPr/>
          </p:nvSpPr>
          <p:spPr>
            <a:xfrm>
              <a:off x="12440054" y="2117224"/>
              <a:ext cx="4984200" cy="1128772"/>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899"/>
                </a:lnSpc>
                <a:tabLst>
                  <a:tab pos="0" algn="l"/>
                </a:tabLst>
              </a:pPr>
              <a:r>
                <a:rPr lang="en-US" sz="2400" b="1" spc="-1">
                  <a:solidFill>
                    <a:srgbClr val="222222"/>
                  </a:solidFill>
                  <a:latin typeface="Trebuchet MS" panose="020B0603020202020204" pitchFamily="34" charset="0"/>
                  <a:ea typeface="Noto Serif Display ExtraCondensed Ultra-Bold"/>
                </a:rPr>
                <a:t>Participer à l’épanouissement de l’enfant</a:t>
              </a:r>
              <a:endParaRPr lang="fr-FR" sz="2400" spc="-1">
                <a:latin typeface="Trebuchet MS" panose="020B0603020202020204" pitchFamily="34" charset="0"/>
              </a:endParaRPr>
            </a:p>
          </p:txBody>
        </p:sp>
        <p:sp>
          <p:nvSpPr>
            <p:cNvPr id="81" name="TextBox 27"/>
            <p:cNvSpPr/>
            <p:nvPr/>
          </p:nvSpPr>
          <p:spPr>
            <a:xfrm>
              <a:off x="12329640" y="3252060"/>
              <a:ext cx="4984200" cy="1681887"/>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marL="158168" lvl="1">
                <a:lnSpc>
                  <a:spcPts val="2054"/>
                </a:lnSpc>
                <a:buClr>
                  <a:srgbClr val="222222"/>
                </a:buClr>
              </a:pPr>
              <a:r>
                <a:rPr lang="en-US" spc="-1">
                  <a:solidFill>
                    <a:srgbClr val="222222"/>
                  </a:solidFill>
                  <a:latin typeface="Trebuchet MS" panose="020B0603020202020204" pitchFamily="34" charset="0"/>
                  <a:ea typeface="DM Sans"/>
                </a:rPr>
                <a:t>-Valoriser les compétences de l’enfant et nourrir ses intérêts, soutenir son autonomisation </a:t>
              </a:r>
              <a:endParaRPr lang="fr-FR" spc="-1">
                <a:latin typeface="Trebuchet MS" panose="020B0603020202020204" pitchFamily="34" charset="0"/>
              </a:endParaRPr>
            </a:p>
            <a:p>
              <a:pPr marL="158168" lvl="1">
                <a:lnSpc>
                  <a:spcPts val="2054"/>
                </a:lnSpc>
                <a:buClr>
                  <a:srgbClr val="222222"/>
                </a:buClr>
              </a:pPr>
              <a:r>
                <a:rPr lang="en-US" spc="-1">
                  <a:solidFill>
                    <a:srgbClr val="222222"/>
                  </a:solidFill>
                  <a:latin typeface="Trebuchet MS" panose="020B0603020202020204" pitchFamily="34" charset="0"/>
                  <a:ea typeface="DM Sans"/>
                </a:rPr>
                <a:t>-Travail co-construction avec les parents et partenaires</a:t>
              </a:r>
              <a:endParaRPr lang="fr-FR" spc="-1">
                <a:latin typeface="Trebuchet MS" panose="020B0603020202020204" pitchFamily="34" charset="0"/>
              </a:endParaRPr>
            </a:p>
          </p:txBody>
        </p:sp>
      </p:grpSp>
      <p:pic>
        <p:nvPicPr>
          <p:cNvPr id="12" name="Image 11" descr="Une image contenant dessin humoristique, dessin, illustration, croquis&#10;&#10;Le contenu généré par l’IA peut être incorrect.">
            <a:extLst>
              <a:ext uri="{FF2B5EF4-FFF2-40B4-BE49-F238E27FC236}">
                <a16:creationId xmlns:a16="http://schemas.microsoft.com/office/drawing/2014/main" id="{AC9E5ADD-8085-1A09-10E6-0A3520A3F012}"/>
              </a:ext>
            </a:extLst>
          </p:cNvPr>
          <p:cNvPicPr>
            <a:picLocks noChangeAspect="1"/>
          </p:cNvPicPr>
          <p:nvPr/>
        </p:nvPicPr>
        <p:blipFill>
          <a:blip r:embed="rId4" cstate="print">
            <a:extLst>
              <a:ext uri="{28A0092B-C50C-407E-A947-70E740481C1C}">
                <a14:useLocalDpi xmlns:a14="http://schemas.microsoft.com/office/drawing/2010/main" val="0"/>
              </a:ext>
            </a:extLst>
          </a:blip>
          <a:srcRect t="27380" r="12938" b="9799"/>
          <a:stretch/>
        </p:blipFill>
        <p:spPr>
          <a:xfrm>
            <a:off x="2811516" y="3943326"/>
            <a:ext cx="2716349" cy="1432238"/>
          </a:xfrm>
          <a:prstGeom prst="cloud">
            <a:avLst/>
          </a:prstGeom>
        </p:spPr>
      </p:pic>
      <p:sp>
        <p:nvSpPr>
          <p:cNvPr id="4" name="Rectangle 3">
            <a:extLst>
              <a:ext uri="{FF2B5EF4-FFF2-40B4-BE49-F238E27FC236}">
                <a16:creationId xmlns:a16="http://schemas.microsoft.com/office/drawing/2014/main" id="{B5C7ED73-6A3A-7077-7BE9-445735B4B99A}"/>
              </a:ext>
            </a:extLst>
          </p:cNvPr>
          <p:cNvSpPr/>
          <p:nvPr/>
        </p:nvSpPr>
        <p:spPr>
          <a:xfrm>
            <a:off x="83413" y="3004680"/>
            <a:ext cx="1951532" cy="1043280"/>
          </a:xfrm>
          <a:prstGeom prst="rect">
            <a:avLst/>
          </a:prstGeom>
          <a:noFill/>
        </p:spPr>
        <p:txBody>
          <a:bodyPr wrap="none" lIns="60960" tIns="30480" rIns="60960" bIns="30480" numCol="1">
            <a:prstTxWarp prst="textArchUpPour">
              <a:avLst/>
            </a:prstTxWarp>
            <a:spAutoFit/>
          </a:bodyPr>
          <a:lstStyle/>
          <a:p>
            <a:pPr algn="ctr"/>
            <a:r>
              <a:rPr lang="fr-FR" sz="3600">
                <a:ln w="0"/>
                <a:solidFill>
                  <a:srgbClr val="FFC000"/>
                </a:solidFill>
                <a:effectLst>
                  <a:outerShdw blurRad="38100" dist="19050" dir="2700000" algn="tl" rotWithShape="0">
                    <a:schemeClr val="dk1">
                      <a:alpha val="40000"/>
                    </a:schemeClr>
                  </a:outerShdw>
                </a:effectLst>
              </a:rPr>
              <a:t>S’Observer</a:t>
            </a:r>
          </a:p>
        </p:txBody>
      </p:sp>
      <p:pic>
        <p:nvPicPr>
          <p:cNvPr id="14" name="Image 13" descr="Une image contenant dessin humoristique, dessin, Dessin d’enfant, illustration&#10;&#10;Le contenu généré par l’IA peut être incorrect.">
            <a:extLst>
              <a:ext uri="{FF2B5EF4-FFF2-40B4-BE49-F238E27FC236}">
                <a16:creationId xmlns:a16="http://schemas.microsoft.com/office/drawing/2014/main" id="{13F023AD-EE85-D533-AA48-C81EF4CB1D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0125" y="1498757"/>
            <a:ext cx="1911447" cy="1911447"/>
          </a:xfrm>
          <a:prstGeom prst="rect">
            <a:avLst/>
          </a:prstGeom>
        </p:spPr>
      </p:pic>
      <p:sp>
        <p:nvSpPr>
          <p:cNvPr id="6" name="Rectangle 5">
            <a:extLst>
              <a:ext uri="{FF2B5EF4-FFF2-40B4-BE49-F238E27FC236}">
                <a16:creationId xmlns:a16="http://schemas.microsoft.com/office/drawing/2014/main" id="{BC34B826-BE0B-A718-0C7B-E0ADF9F04246}"/>
              </a:ext>
            </a:extLst>
          </p:cNvPr>
          <p:cNvSpPr/>
          <p:nvPr/>
        </p:nvSpPr>
        <p:spPr>
          <a:xfrm>
            <a:off x="2505932" y="3285481"/>
            <a:ext cx="2416800" cy="1043280"/>
          </a:xfrm>
          <a:prstGeom prst="rect">
            <a:avLst/>
          </a:prstGeom>
          <a:noFill/>
        </p:spPr>
        <p:txBody>
          <a:bodyPr wrap="none" lIns="60960" tIns="30480" rIns="60960" bIns="30480" numCol="1">
            <a:prstTxWarp prst="textArchDownPour">
              <a:avLst/>
            </a:prstTxWarp>
            <a:spAutoFit/>
          </a:bodyPr>
          <a:lstStyle/>
          <a:p>
            <a:pPr algn="ctr"/>
            <a:r>
              <a:rPr lang="fr-FR" sz="3600">
                <a:ln w="0"/>
                <a:solidFill>
                  <a:schemeClr val="accent6">
                    <a:lumMod val="60000"/>
                    <a:lumOff val="40000"/>
                  </a:schemeClr>
                </a:solidFill>
                <a:effectLst>
                  <a:outerShdw blurRad="38100" dist="19050" dir="2700000" algn="tl" rotWithShape="0">
                    <a:schemeClr val="dk1">
                      <a:alpha val="40000"/>
                    </a:schemeClr>
                  </a:outerShdw>
                </a:effectLst>
              </a:rPr>
              <a:t>S’approcher</a:t>
            </a:r>
          </a:p>
        </p:txBody>
      </p:sp>
      <p:pic>
        <p:nvPicPr>
          <p:cNvPr id="16" name="Image 15" descr="Une image contenant fleur, fruit&#10;&#10;Le contenu généré par l’IA peut être incorrect.">
            <a:extLst>
              <a:ext uri="{FF2B5EF4-FFF2-40B4-BE49-F238E27FC236}">
                <a16:creationId xmlns:a16="http://schemas.microsoft.com/office/drawing/2014/main" id="{B8199975-9872-6D3F-16C7-8EB4972BA906}"/>
              </a:ext>
            </a:extLst>
          </p:cNvPr>
          <p:cNvPicPr>
            <a:picLocks noChangeAspect="1"/>
          </p:cNvPicPr>
          <p:nvPr/>
        </p:nvPicPr>
        <p:blipFill>
          <a:blip r:embed="rId6">
            <a:extLst>
              <a:ext uri="{28A0092B-C50C-407E-A947-70E740481C1C}">
                <a14:useLocalDpi xmlns:a14="http://schemas.microsoft.com/office/drawing/2010/main" val="0"/>
              </a:ext>
            </a:extLst>
          </a:blip>
          <a:srcRect r="17367" b="12560"/>
          <a:stretch/>
        </p:blipFill>
        <p:spPr>
          <a:xfrm flipH="1">
            <a:off x="8481595" y="3765614"/>
            <a:ext cx="3134575" cy="2660910"/>
          </a:xfrm>
          <a:prstGeom prst="cloud">
            <a:avLst/>
          </a:prstGeom>
        </p:spPr>
      </p:pic>
      <p:sp>
        <p:nvSpPr>
          <p:cNvPr id="7" name="Rectangle 6">
            <a:extLst>
              <a:ext uri="{FF2B5EF4-FFF2-40B4-BE49-F238E27FC236}">
                <a16:creationId xmlns:a16="http://schemas.microsoft.com/office/drawing/2014/main" id="{BE27DBC4-8D7F-2662-74C6-F12905D72704}"/>
              </a:ext>
            </a:extLst>
          </p:cNvPr>
          <p:cNvSpPr/>
          <p:nvPr/>
        </p:nvSpPr>
        <p:spPr>
          <a:xfrm>
            <a:off x="5368221" y="3170443"/>
            <a:ext cx="2245835" cy="772883"/>
          </a:xfrm>
          <a:prstGeom prst="rect">
            <a:avLst/>
          </a:prstGeom>
          <a:noFill/>
        </p:spPr>
        <p:txBody>
          <a:bodyPr wrap="none" lIns="60960" tIns="30480" rIns="60960" bIns="30480" numCol="1">
            <a:prstTxWarp prst="textArchUpPour">
              <a:avLst/>
            </a:prstTxWarp>
            <a:spAutoFit/>
          </a:bodyPr>
          <a:lstStyle/>
          <a:p>
            <a:pPr algn="ctr"/>
            <a:r>
              <a:rPr lang="fr-FR" sz="3600">
                <a:ln w="0"/>
                <a:solidFill>
                  <a:srgbClr val="92D050"/>
                </a:solidFill>
                <a:effectLst>
                  <a:outerShdw blurRad="38100" dist="19050" dir="2700000" algn="tl" rotWithShape="0">
                    <a:schemeClr val="dk1">
                      <a:alpha val="40000"/>
                    </a:schemeClr>
                  </a:outerShdw>
                </a:effectLst>
              </a:rPr>
              <a:t>S’apprivoiser</a:t>
            </a:r>
          </a:p>
        </p:txBody>
      </p:sp>
      <p:sp>
        <p:nvSpPr>
          <p:cNvPr id="8" name="Rectangle 7">
            <a:extLst>
              <a:ext uri="{FF2B5EF4-FFF2-40B4-BE49-F238E27FC236}">
                <a16:creationId xmlns:a16="http://schemas.microsoft.com/office/drawing/2014/main" id="{F44A61D3-8F3E-7E3A-AB47-E8C66D31F7CC}"/>
              </a:ext>
            </a:extLst>
          </p:cNvPr>
          <p:cNvSpPr/>
          <p:nvPr/>
        </p:nvSpPr>
        <p:spPr>
          <a:xfrm>
            <a:off x="8498076" y="3342745"/>
            <a:ext cx="2199430" cy="877556"/>
          </a:xfrm>
          <a:prstGeom prst="rect">
            <a:avLst/>
          </a:prstGeom>
          <a:noFill/>
        </p:spPr>
        <p:txBody>
          <a:bodyPr wrap="none" lIns="60960" tIns="30480" rIns="60960" bIns="30480" numCol="1">
            <a:prstTxWarp prst="textArchDownPour">
              <a:avLst/>
            </a:prstTxWarp>
            <a:spAutoFit/>
          </a:bodyPr>
          <a:lstStyle/>
          <a:p>
            <a:pPr algn="ctr"/>
            <a:r>
              <a:rPr lang="fr-FR" sz="3600">
                <a:ln w="0"/>
                <a:solidFill>
                  <a:srgbClr val="C00000"/>
                </a:solidFill>
                <a:effectLst>
                  <a:outerShdw blurRad="38100" dist="19050" dir="2700000" algn="tl" rotWithShape="0">
                    <a:schemeClr val="dk1">
                      <a:alpha val="40000"/>
                    </a:schemeClr>
                  </a:outerShdw>
                </a:effectLst>
              </a:rPr>
              <a:t>S’envoler</a:t>
            </a:r>
          </a:p>
        </p:txBody>
      </p:sp>
      <p:grpSp>
        <p:nvGrpSpPr>
          <p:cNvPr id="2" name="Group 17">
            <a:extLst>
              <a:ext uri="{FF2B5EF4-FFF2-40B4-BE49-F238E27FC236}">
                <a16:creationId xmlns:a16="http://schemas.microsoft.com/office/drawing/2014/main" id="{3E6C77D8-39B7-1154-DF75-4F873451DFEE}"/>
              </a:ext>
            </a:extLst>
          </p:cNvPr>
          <p:cNvGrpSpPr/>
          <p:nvPr/>
        </p:nvGrpSpPr>
        <p:grpSpPr>
          <a:xfrm>
            <a:off x="2717903" y="992187"/>
            <a:ext cx="3800894" cy="2665667"/>
            <a:chOff x="4320000" y="1917720"/>
            <a:chExt cx="4521526" cy="2732234"/>
          </a:xfrm>
        </p:grpSpPr>
        <p:sp>
          <p:nvSpPr>
            <p:cNvPr id="3" name="TextBox 22">
              <a:extLst>
                <a:ext uri="{FF2B5EF4-FFF2-40B4-BE49-F238E27FC236}">
                  <a16:creationId xmlns:a16="http://schemas.microsoft.com/office/drawing/2014/main" id="{515F652C-363F-F85F-CB8D-C4912C89EFAA}"/>
                </a:ext>
              </a:extLst>
            </p:cNvPr>
            <p:cNvSpPr/>
            <p:nvPr/>
          </p:nvSpPr>
          <p:spPr>
            <a:xfrm>
              <a:off x="4320000" y="1917720"/>
              <a:ext cx="4444200" cy="1149861"/>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buNone/>
                <a:tabLst>
                  <a:tab pos="0" algn="l"/>
                </a:tabLst>
              </a:pPr>
              <a:r>
                <a:rPr lang="en-US" sz="2430" b="1" strike="noStrike" spc="-1">
                  <a:solidFill>
                    <a:srgbClr val="222222"/>
                  </a:solidFill>
                  <a:latin typeface="Trebuchet MS" panose="020B0603020202020204" pitchFamily="34" charset="0"/>
                  <a:ea typeface="Noto Serif Display ExtraCondensed Bold"/>
                </a:rPr>
                <a:t>Etablir un projet psychopédagogique individualisé</a:t>
              </a:r>
              <a:endParaRPr lang="fr-FR" sz="2430" b="0" strike="noStrike" spc="-1">
                <a:latin typeface="Trebuchet MS" panose="020B0603020202020204" pitchFamily="34" charset="0"/>
              </a:endParaRPr>
            </a:p>
          </p:txBody>
        </p:sp>
        <p:sp>
          <p:nvSpPr>
            <p:cNvPr id="5" name="TextBox 25">
              <a:extLst>
                <a:ext uri="{FF2B5EF4-FFF2-40B4-BE49-F238E27FC236}">
                  <a16:creationId xmlns:a16="http://schemas.microsoft.com/office/drawing/2014/main" id="{726D667F-CBEE-789A-20C3-9B01C22A99E7}"/>
                </a:ext>
              </a:extLst>
            </p:cNvPr>
            <p:cNvSpPr/>
            <p:nvPr/>
          </p:nvSpPr>
          <p:spPr>
            <a:xfrm>
              <a:off x="4397326" y="3067581"/>
              <a:ext cx="4444200" cy="158237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3081"/>
                </a:lnSpc>
                <a:buNone/>
              </a:pPr>
              <a:r>
                <a:rPr lang="en-US" b="0" strike="noStrike" spc="-1">
                  <a:solidFill>
                    <a:srgbClr val="222222"/>
                  </a:solidFill>
                  <a:latin typeface="Trebuchet MS" panose="020B0603020202020204" pitchFamily="34" charset="0"/>
                  <a:ea typeface="DM Sans"/>
                </a:rPr>
                <a:t>-Proposer des supports, techniques et outils adaptés en fonction de la personnalité et la sensibilité de l’enfant.</a:t>
              </a:r>
              <a:endParaRPr lang="fr-FR" b="0" strike="noStrike" spc="-1">
                <a:latin typeface="Trebuchet MS" panose="020B0603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par>
                          <p:cTn id="11" fill="hold">
                            <p:stCondLst>
                              <p:cond delay="750"/>
                            </p:stCondLst>
                            <p:childTnLst>
                              <p:par>
                                <p:cTn id="12" presetID="42" presetClass="entr" presetSubtype="0" fill="hold" nodeType="afterEffect">
                                  <p:stCondLst>
                                    <p:cond delay="50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250"/>
                            </p:stCondLst>
                            <p:childTnLst>
                              <p:par>
                                <p:cTn id="21" presetID="10" presetClass="entr" presetSubtype="0" fill="hold" grpId="0"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75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750"/>
                                        <p:tgtEl>
                                          <p:spTgt spid="12"/>
                                        </p:tgtEl>
                                      </p:cBhvr>
                                    </p:animEffect>
                                  </p:childTnLst>
                                </p:cTn>
                              </p:par>
                            </p:childTnLst>
                          </p:cTn>
                        </p:par>
                        <p:par>
                          <p:cTn id="28" fill="hold">
                            <p:stCondLst>
                              <p:cond delay="4500"/>
                            </p:stCondLst>
                            <p:childTnLst>
                              <p:par>
                                <p:cTn id="29" presetID="42"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500"/>
                                        <p:tgtEl>
                                          <p:spTgt spid="2"/>
                                        </p:tgtEl>
                                      </p:cBhvr>
                                    </p:animEffect>
                                    <p:anim calcmode="lin" valueType="num">
                                      <p:cBhvr>
                                        <p:cTn id="32" dur="1500" fill="hold"/>
                                        <p:tgtEl>
                                          <p:spTgt spid="2"/>
                                        </p:tgtEl>
                                        <p:attrNameLst>
                                          <p:attrName>ppt_x</p:attrName>
                                        </p:attrNameLst>
                                      </p:cBhvr>
                                      <p:tavLst>
                                        <p:tav tm="0">
                                          <p:val>
                                            <p:strVal val="#ppt_x"/>
                                          </p:val>
                                        </p:tav>
                                        <p:tav tm="100000">
                                          <p:val>
                                            <p:strVal val="#ppt_x"/>
                                          </p:val>
                                        </p:tav>
                                      </p:tavLst>
                                    </p:anim>
                                    <p:anim calcmode="lin" valueType="num">
                                      <p:cBhvr>
                                        <p:cTn id="33" dur="1500" fill="hold"/>
                                        <p:tgtEl>
                                          <p:spTgt spid="2"/>
                                        </p:tgtEl>
                                        <p:attrNameLst>
                                          <p:attrName>ppt_y</p:attrName>
                                        </p:attrNameLst>
                                      </p:cBhvr>
                                      <p:tavLst>
                                        <p:tav tm="0">
                                          <p:val>
                                            <p:strVal val="#ppt_y+.1"/>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10"/>
                                        <p:tgtEl>
                                          <p:spTgt spid="64"/>
                                        </p:tgtEl>
                                      </p:cBhvr>
                                    </p:animEffect>
                                  </p:childTnLst>
                                </p:cTn>
                              </p:par>
                            </p:childTnLst>
                          </p:cTn>
                        </p:par>
                        <p:par>
                          <p:cTn id="37" fill="hold">
                            <p:stCondLst>
                              <p:cond delay="7000"/>
                            </p:stCondLst>
                            <p:childTnLst>
                              <p:par>
                                <p:cTn id="38" presetID="10" presetClass="entr" presetSubtype="0"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
                                        <p:tgtEl>
                                          <p:spTgt spid="7"/>
                                        </p:tgtEl>
                                      </p:cBhvr>
                                    </p:animEffect>
                                  </p:childTnLst>
                                </p:cTn>
                              </p:par>
                              <p:par>
                                <p:cTn id="44" presetID="10"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10"/>
                                        <p:tgtEl>
                                          <p:spTgt spid="66"/>
                                        </p:tgtEl>
                                      </p:cBhvr>
                                    </p:animEffect>
                                  </p:childTnLst>
                                </p:cTn>
                              </p:par>
                            </p:childTnLst>
                          </p:cTn>
                        </p:par>
                        <p:par>
                          <p:cTn id="47" fill="hold">
                            <p:stCondLst>
                              <p:cond delay="7750"/>
                            </p:stCondLst>
                            <p:childTnLst>
                              <p:par>
                                <p:cTn id="48" presetID="42" presetClass="entr" presetSubtype="0" fill="hold" nodeType="afterEffect">
                                  <p:stCondLst>
                                    <p:cond delay="7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1750"/>
                                        <p:tgtEl>
                                          <p:spTgt spid="73"/>
                                        </p:tgtEl>
                                      </p:cBhvr>
                                    </p:animEffect>
                                    <p:anim calcmode="lin" valueType="num">
                                      <p:cBhvr>
                                        <p:cTn id="51" dur="1750" fill="hold"/>
                                        <p:tgtEl>
                                          <p:spTgt spid="73"/>
                                        </p:tgtEl>
                                        <p:attrNameLst>
                                          <p:attrName>ppt_x</p:attrName>
                                        </p:attrNameLst>
                                      </p:cBhvr>
                                      <p:tavLst>
                                        <p:tav tm="0">
                                          <p:val>
                                            <p:strVal val="#ppt_x"/>
                                          </p:val>
                                        </p:tav>
                                        <p:tav tm="100000">
                                          <p:val>
                                            <p:strVal val="#ppt_x"/>
                                          </p:val>
                                        </p:tav>
                                      </p:tavLst>
                                    </p:anim>
                                    <p:anim calcmode="lin" valueType="num">
                                      <p:cBhvr>
                                        <p:cTn id="52" dur="1750" fill="hold"/>
                                        <p:tgtEl>
                                          <p:spTgt spid="73"/>
                                        </p:tgtEl>
                                        <p:attrNameLst>
                                          <p:attrName>ppt_y</p:attrName>
                                        </p:attrNameLst>
                                      </p:cBhvr>
                                      <p:tavLst>
                                        <p:tav tm="0">
                                          <p:val>
                                            <p:strVal val="#ppt_y+.1"/>
                                          </p:val>
                                        </p:tav>
                                        <p:tav tm="100000">
                                          <p:val>
                                            <p:strVal val="#ppt_y"/>
                                          </p:val>
                                        </p:tav>
                                      </p:tavLst>
                                    </p:anim>
                                  </p:childTnLst>
                                </p:cTn>
                              </p:par>
                            </p:childTnLst>
                          </p:cTn>
                        </p:par>
                        <p:par>
                          <p:cTn id="53" fill="hold">
                            <p:stCondLst>
                              <p:cond delay="10250"/>
                            </p:stCondLst>
                            <p:childTnLst>
                              <p:par>
                                <p:cTn id="54" presetID="10" presetClass="entr" presetSubtype="0" fill="hold" nodeType="afterEffect">
                                  <p:stCondLst>
                                    <p:cond delay="750"/>
                                  </p:stCondLst>
                                  <p:childTnLst>
                                    <p:set>
                                      <p:cBhvr>
                                        <p:cTn id="55" dur="1" fill="hold">
                                          <p:stCondLst>
                                            <p:cond delay="0"/>
                                          </p:stCondLst>
                                        </p:cTn>
                                        <p:tgtEl>
                                          <p:spTgt spid="68"/>
                                        </p:tgtEl>
                                        <p:attrNameLst>
                                          <p:attrName>style.visibility</p:attrName>
                                        </p:attrNameLst>
                                      </p:cBhvr>
                                      <p:to>
                                        <p:strVal val="visible"/>
                                      </p:to>
                                    </p:set>
                                    <p:animEffect transition="in" filter="fade">
                                      <p:cBhvr>
                                        <p:cTn id="56" dur="1250"/>
                                        <p:tgtEl>
                                          <p:spTgt spid="68"/>
                                        </p:tgtEl>
                                      </p:cBhvr>
                                    </p:animEffect>
                                  </p:childTnLst>
                                </p:cTn>
                              </p:par>
                              <p:par>
                                <p:cTn id="57" presetID="10"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75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10"/>
                                        <p:tgtEl>
                                          <p:spTgt spid="8"/>
                                        </p:tgtEl>
                                      </p:cBhvr>
                                    </p:animEffect>
                                  </p:childTnLst>
                                </p:cTn>
                              </p:par>
                            </p:childTnLst>
                          </p:cTn>
                        </p:par>
                        <p:par>
                          <p:cTn id="63" fill="hold">
                            <p:stCondLst>
                              <p:cond delay="12250"/>
                            </p:stCondLst>
                            <p:childTnLst>
                              <p:par>
                                <p:cTn id="64" presetID="2" presetClass="entr" presetSubtype="4" fill="hold" nodeType="afterEffect">
                                  <p:stCondLst>
                                    <p:cond delay="250"/>
                                  </p:stCondLst>
                                  <p:childTnLst>
                                    <p:set>
                                      <p:cBhvr>
                                        <p:cTn id="65" dur="1" fill="hold">
                                          <p:stCondLst>
                                            <p:cond delay="0"/>
                                          </p:stCondLst>
                                        </p:cTn>
                                        <p:tgtEl>
                                          <p:spTgt spid="79"/>
                                        </p:tgtEl>
                                        <p:attrNameLst>
                                          <p:attrName>style.visibility</p:attrName>
                                        </p:attrNameLst>
                                      </p:cBhvr>
                                      <p:to>
                                        <p:strVal val="visible"/>
                                      </p:to>
                                    </p:set>
                                    <p:anim calcmode="lin" valueType="num">
                                      <p:cBhvr additive="base">
                                        <p:cTn id="66" dur="1000" fill="hold"/>
                                        <p:tgtEl>
                                          <p:spTgt spid="79"/>
                                        </p:tgtEl>
                                        <p:attrNameLst>
                                          <p:attrName>ppt_x</p:attrName>
                                        </p:attrNameLst>
                                      </p:cBhvr>
                                      <p:tavLst>
                                        <p:tav tm="0">
                                          <p:val>
                                            <p:strVal val="#ppt_x"/>
                                          </p:val>
                                        </p:tav>
                                        <p:tav tm="100000">
                                          <p:val>
                                            <p:strVal val="#ppt_x"/>
                                          </p:val>
                                        </p:tav>
                                      </p:tavLst>
                                    </p:anim>
                                    <p:anim calcmode="lin" valueType="num">
                                      <p:cBhvr additive="base">
                                        <p:cTn id="67" dur="10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4"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6"/>
          <p:cNvSpPr/>
          <p:nvPr/>
        </p:nvSpPr>
        <p:spPr>
          <a:xfrm rot="16200000">
            <a:off x="5715120" y="381120"/>
            <a:ext cx="6857520" cy="6095520"/>
          </a:xfrm>
          <a:custGeom>
            <a:avLst/>
            <a:gdLst/>
            <a:ahLst/>
            <a:cxnLst/>
            <a:rect l="l" t="t" r="r" b="b"/>
            <a:pathLst>
              <a:path w="10287000" h="9144000">
                <a:moveTo>
                  <a:pt x="0" y="0"/>
                </a:moveTo>
                <a:lnTo>
                  <a:pt x="10287000" y="0"/>
                </a:lnTo>
                <a:lnTo>
                  <a:pt x="10287000" y="9144000"/>
                </a:lnTo>
                <a:lnTo>
                  <a:pt x="0" y="9144000"/>
                </a:lnTo>
                <a:lnTo>
                  <a:pt x="0" y="0"/>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a:lstStyle/>
          <a:p>
            <a:endParaRPr lang="fr-FR" sz="1200"/>
          </a:p>
        </p:txBody>
      </p:sp>
      <p:pic>
        <p:nvPicPr>
          <p:cNvPr id="9" name="Image 8" descr="Une image contenant personne, intérieur, table, découper&#10;&#10;Le contenu généré par l’IA peut être incorrect.">
            <a:extLst>
              <a:ext uri="{FF2B5EF4-FFF2-40B4-BE49-F238E27FC236}">
                <a16:creationId xmlns:a16="http://schemas.microsoft.com/office/drawing/2014/main" id="{09617E32-AC62-3D5A-FCE2-CCA366AEE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0155" y="697386"/>
            <a:ext cx="3281109" cy="2187406"/>
          </a:xfrm>
          <a:prstGeom prst="rect">
            <a:avLst/>
          </a:prstGeom>
        </p:spPr>
      </p:pic>
      <p:sp>
        <p:nvSpPr>
          <p:cNvPr id="83" name="TextBox 11"/>
          <p:cNvSpPr/>
          <p:nvPr/>
        </p:nvSpPr>
        <p:spPr>
          <a:xfrm>
            <a:off x="120001" y="102531"/>
            <a:ext cx="11952000" cy="492443"/>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r>
              <a:rPr lang="en-US" sz="3200" b="1" spc="-1">
                <a:solidFill>
                  <a:schemeClr val="accent2"/>
                </a:solidFill>
                <a:latin typeface="Trebuchet MS" panose="020B0603020202020204" pitchFamily="34" charset="0"/>
                <a:ea typeface="Noto Serif Display ExtraCondensed Bold"/>
              </a:rPr>
              <a:t>Un rapport à la connaissance qui fait l’école buissonnière ?</a:t>
            </a:r>
            <a:endParaRPr lang="fr-FR" sz="3200" spc="-1">
              <a:solidFill>
                <a:schemeClr val="accent2"/>
              </a:solidFill>
              <a:latin typeface="Trebuchet MS" panose="020B0603020202020204" pitchFamily="34" charset="0"/>
            </a:endParaRPr>
          </a:p>
        </p:txBody>
      </p:sp>
      <p:sp>
        <p:nvSpPr>
          <p:cNvPr id="84" name="AutoShape 2"/>
          <p:cNvSpPr/>
          <p:nvPr/>
        </p:nvSpPr>
        <p:spPr>
          <a:xfrm>
            <a:off x="3331994" y="787057"/>
            <a:ext cx="4328160" cy="240"/>
          </a:xfrm>
          <a:prstGeom prst="line">
            <a:avLst/>
          </a:prstGeom>
          <a:ln w="38100">
            <a:solidFill>
              <a:srgbClr val="222222"/>
            </a:solidFill>
            <a:round/>
          </a:ln>
        </p:spPr>
        <p:style>
          <a:lnRef idx="0">
            <a:scrgbClr r="0" g="0" b="0"/>
          </a:lnRef>
          <a:fillRef idx="0">
            <a:scrgbClr r="0" g="0" b="0"/>
          </a:fillRef>
          <a:effectRef idx="0">
            <a:scrgbClr r="0" g="0" b="0"/>
          </a:effectRef>
          <a:fontRef idx="minor"/>
        </p:style>
        <p:txBody>
          <a:bodyPr/>
          <a:lstStyle/>
          <a:p>
            <a:endParaRPr lang="fr-FR" sz="1200"/>
          </a:p>
        </p:txBody>
      </p:sp>
      <p:sp>
        <p:nvSpPr>
          <p:cNvPr id="85" name="TextBox 12"/>
          <p:cNvSpPr/>
          <p:nvPr/>
        </p:nvSpPr>
        <p:spPr>
          <a:xfrm>
            <a:off x="34633" y="997131"/>
            <a:ext cx="5810932" cy="5847755"/>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r>
              <a:rPr lang="en-US" sz="2000" b="1" spc="-1">
                <a:solidFill>
                  <a:srgbClr val="737373"/>
                </a:solidFill>
                <a:latin typeface="Trebuchet MS" panose="020B0603020202020204" pitchFamily="34" charset="0"/>
                <a:ea typeface="Canva Sans Bold"/>
              </a:rPr>
              <a:t> A une époque où l’éducation peut devenir de       plus en plus compétitive et où les pressions concernant les compétences scolaires se multiplient et pèsent sur les enfants par les parents, comme par les enseignants ; les psychopédagogues peuvent accompagner à faire un pas de côté et offrir une autre grille de lecture.</a:t>
            </a:r>
          </a:p>
          <a:p>
            <a:endParaRPr lang="fr-FR" sz="2000" spc="-1">
              <a:latin typeface="Trebuchet MS" panose="020B0603020202020204" pitchFamily="34" charset="0"/>
            </a:endParaRPr>
          </a:p>
          <a:p>
            <a:r>
              <a:rPr lang="en-US" sz="2000" b="1" spc="-1">
                <a:solidFill>
                  <a:srgbClr val="737373"/>
                </a:solidFill>
                <a:latin typeface="Trebuchet MS" panose="020B0603020202020204" pitchFamily="34" charset="0"/>
                <a:ea typeface="Canva Sans Bold"/>
              </a:rPr>
              <a:t>Penser un dessin, étudier une BD, un manga, illustrer un mythe ou savoir appliquer les règles de jeux impliquant différentes compétences sont des domaines qui intéresseront tout autant le travail psychopédagogique que les mathématiques, le français, l’histoire ou </a:t>
            </a:r>
          </a:p>
          <a:p>
            <a:r>
              <a:rPr lang="en-US" sz="2000" b="1" spc="-1">
                <a:solidFill>
                  <a:srgbClr val="737373"/>
                </a:solidFill>
                <a:latin typeface="Trebuchet MS" panose="020B0603020202020204" pitchFamily="34" charset="0"/>
                <a:ea typeface="Canva Sans Bold"/>
              </a:rPr>
              <a:t>toutes autres matières dans leur approche scolaire conventionnelle.</a:t>
            </a:r>
          </a:p>
          <a:p>
            <a:endParaRPr lang="en-US" sz="2000" b="1" spc="-1">
              <a:solidFill>
                <a:srgbClr val="737373"/>
              </a:solidFill>
              <a:latin typeface="Trebuchet MS" panose="020B0603020202020204" pitchFamily="34" charset="0"/>
            </a:endParaRPr>
          </a:p>
          <a:p>
            <a:endParaRPr lang="fr-FR" sz="2000" spc="-1">
              <a:latin typeface="Trebuchet MS" panose="020B0603020202020204" pitchFamily="34" charset="0"/>
            </a:endParaRPr>
          </a:p>
        </p:txBody>
      </p:sp>
      <p:pic>
        <p:nvPicPr>
          <p:cNvPr id="3" name="Image 2" descr="Une image contenant habits, personne, Visage humain, fille&#10;&#10;Le contenu généré par l’IA peut être incorrect.">
            <a:extLst>
              <a:ext uri="{FF2B5EF4-FFF2-40B4-BE49-F238E27FC236}">
                <a16:creationId xmlns:a16="http://schemas.microsoft.com/office/drawing/2014/main" id="{6059AEB7-BDAA-81AF-9EDF-2BB4077C1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570" y="804808"/>
            <a:ext cx="2688308" cy="1792205"/>
          </a:xfrm>
          <a:prstGeom prst="rect">
            <a:avLst/>
          </a:prstGeom>
        </p:spPr>
      </p:pic>
      <p:pic>
        <p:nvPicPr>
          <p:cNvPr id="11" name="Image 10" descr="Une image contenant dessin humoristique, texte, graphisme, Dessin animé&#10;&#10;Le contenu généré par l’IA peut être incorrect.">
            <a:extLst>
              <a:ext uri="{FF2B5EF4-FFF2-40B4-BE49-F238E27FC236}">
                <a16:creationId xmlns:a16="http://schemas.microsoft.com/office/drawing/2014/main" id="{DB97F065-7F0A-AAF4-8469-E5B0DB4D7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5967" y="5217612"/>
            <a:ext cx="4159517" cy="1537857"/>
          </a:xfrm>
          <a:prstGeom prst="rect">
            <a:avLst/>
          </a:prstGeom>
        </p:spPr>
      </p:pic>
      <p:pic>
        <p:nvPicPr>
          <p:cNvPr id="5" name="Image 4" descr="Une image contenant personne, habits, intérieur, Jeux&#10;&#10;Le contenu généré par l’IA peut être incorrect.">
            <a:extLst>
              <a:ext uri="{FF2B5EF4-FFF2-40B4-BE49-F238E27FC236}">
                <a16:creationId xmlns:a16="http://schemas.microsoft.com/office/drawing/2014/main" id="{035C3145-C585-A1E2-BE04-66597FDA4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0155" y="3472509"/>
            <a:ext cx="3570727" cy="2378583"/>
          </a:xfrm>
          <a:prstGeom prst="rect">
            <a:avLst/>
          </a:prstGeom>
        </p:spPr>
      </p:pic>
      <p:pic>
        <p:nvPicPr>
          <p:cNvPr id="7" name="Image 6" descr="Une image contenant Dessin d’enfant, personne, habits, jouer&#10;&#10;Le contenu généré par l’IA peut être incorrect.">
            <a:extLst>
              <a:ext uri="{FF2B5EF4-FFF2-40B4-BE49-F238E27FC236}">
                <a16:creationId xmlns:a16="http://schemas.microsoft.com/office/drawing/2014/main" id="{4239F3D6-B444-4D39-3778-305BCDAEB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2745" y="3149804"/>
            <a:ext cx="3091135" cy="1878126"/>
          </a:xfrm>
          <a:prstGeom prst="rect">
            <a:avLst/>
          </a:prstGeom>
        </p:spPr>
      </p:pic>
    </p:spTree>
  </p:cSld>
  <p:clrMapOvr>
    <a:masterClrMapping/>
  </p:clrMapOvr>
  <p:transition spd="slow" advClick="0" advTm="25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5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3250" fill="hold"/>
                                        <p:tgtEl>
                                          <p:spTgt spid="85"/>
                                        </p:tgtEl>
                                        <p:attrNameLst>
                                          <p:attrName>ppt_x</p:attrName>
                                        </p:attrNameLst>
                                      </p:cBhvr>
                                      <p:tavLst>
                                        <p:tav tm="0">
                                          <p:val>
                                            <p:strVal val="#ppt_x"/>
                                          </p:val>
                                        </p:tav>
                                        <p:tav tm="100000">
                                          <p:val>
                                            <p:strVal val="#ppt_x"/>
                                          </p:val>
                                        </p:tav>
                                      </p:tavLst>
                                    </p:anim>
                                    <p:anim calcmode="lin" valueType="num">
                                      <p:cBhvr additive="base">
                                        <p:cTn id="8" dur="3250" fill="hold"/>
                                        <p:tgtEl>
                                          <p:spTgt spid="85"/>
                                        </p:tgtEl>
                                        <p:attrNameLst>
                                          <p:attrName>ppt_y</p:attrName>
                                        </p:attrNameLst>
                                      </p:cBhvr>
                                      <p:tavLst>
                                        <p:tav tm="0">
                                          <p:val>
                                            <p:strVal val="1+#ppt_h/2"/>
                                          </p:val>
                                        </p:tav>
                                        <p:tav tm="100000">
                                          <p:val>
                                            <p:strVal val="#ppt_y"/>
                                          </p:val>
                                        </p:tav>
                                      </p:tavLst>
                                    </p:anim>
                                  </p:childTnLst>
                                </p:cTn>
                              </p:par>
                            </p:childTnLst>
                          </p:cTn>
                        </p:par>
                        <p:par>
                          <p:cTn id="9" fill="hold">
                            <p:stCondLst>
                              <p:cond delay="3500"/>
                            </p:stCondLst>
                            <p:childTnLst>
                              <p:par>
                                <p:cTn id="10" presetID="22" presetClass="entr" presetSubtype="4" fill="hold" nodeType="afterEffect">
                                  <p:stCondLst>
                                    <p:cond delay="75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75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75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75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75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13"/>
          <p:cNvSpPr/>
          <p:nvPr/>
        </p:nvSpPr>
        <p:spPr>
          <a:xfrm>
            <a:off x="1195057" y="94309"/>
            <a:ext cx="12552000" cy="1107996"/>
          </a:xfrm>
          <a:prstGeom prst="rect">
            <a:avLst/>
          </a:prstGeom>
          <a:no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r>
              <a:rPr lang="en-US" sz="3600" b="1" spc="-1">
                <a:solidFill>
                  <a:schemeClr val="accent2"/>
                </a:solidFill>
                <a:latin typeface="Trebuchet MS" panose="020B0603020202020204" pitchFamily="34" charset="0"/>
                <a:ea typeface="Noto Serif Display ExtraCondensed Bold"/>
              </a:rPr>
              <a:t>Remettre la question du plaisir et </a:t>
            </a:r>
          </a:p>
          <a:p>
            <a:r>
              <a:rPr lang="en-US" sz="3600" b="1" spc="-1">
                <a:solidFill>
                  <a:schemeClr val="accent2"/>
                </a:solidFill>
                <a:latin typeface="Trebuchet MS" panose="020B0603020202020204" pitchFamily="34" charset="0"/>
                <a:ea typeface="Noto Serif Display ExtraCondensed Bold"/>
              </a:rPr>
              <a:t>de la curiosité au centre :</a:t>
            </a:r>
            <a:endParaRPr lang="fr-FR" sz="3600" spc="-1">
              <a:solidFill>
                <a:schemeClr val="accent2"/>
              </a:solidFill>
              <a:latin typeface="Trebuchet MS" panose="020B0603020202020204" pitchFamily="34" charset="0"/>
            </a:endParaRPr>
          </a:p>
        </p:txBody>
      </p:sp>
      <p:sp>
        <p:nvSpPr>
          <p:cNvPr id="88" name="TextBox 14"/>
          <p:cNvSpPr/>
          <p:nvPr/>
        </p:nvSpPr>
        <p:spPr>
          <a:xfrm>
            <a:off x="107132" y="1318022"/>
            <a:ext cx="11977735" cy="5539978"/>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square" lIns="0" tIns="0" rIns="0" bIns="0" anchor="t">
            <a:spAutoFit/>
          </a:bodyPr>
          <a:lstStyle/>
          <a:p>
            <a:r>
              <a:rPr lang="en-US" sz="2400" b="1" spc="-1">
                <a:solidFill>
                  <a:srgbClr val="737373"/>
                </a:solidFill>
                <a:latin typeface="Trebuchet MS" panose="020B0603020202020204" pitchFamily="34" charset="0"/>
                <a:ea typeface="Canva Sans Bold"/>
              </a:rPr>
              <a:t>Le rapport au savoir s’appuie sur nos singularités, nos passions et sensibilités, mais ne s’affranchit pas pour autant de nos milieux. Sophie Marinopoulos, psychanalyste, en appelle dans son rapport aux Ministère de la culture à « une stratégie nationale pour la santé culturelle » et souhaite promouvoir et pérenniser l’éveil culturel et artistique de l’enfant dans le lien à son parent.</a:t>
            </a:r>
            <a:endParaRPr lang="fr-FR" sz="2400" spc="-1">
              <a:latin typeface="Trebuchet MS" panose="020B0603020202020204" pitchFamily="34" charset="0"/>
            </a:endParaRPr>
          </a:p>
          <a:p>
            <a:endParaRPr lang="fr-FR" sz="2400" spc="-1">
              <a:latin typeface="Trebuchet MS" panose="020B0603020202020204" pitchFamily="34" charset="0"/>
            </a:endParaRPr>
          </a:p>
          <a:p>
            <a:r>
              <a:rPr lang="en-US" sz="2400" b="1" spc="-1">
                <a:solidFill>
                  <a:srgbClr val="737373"/>
                </a:solidFill>
                <a:latin typeface="Trebuchet MS" panose="020B0603020202020204" pitchFamily="34" charset="0"/>
                <a:ea typeface="Canva Sans Bold"/>
              </a:rPr>
              <a:t>L’enfant en situation de « malnutrition culturelle », dans un empêchement d’apprendre ne peut rentrer dans un statut d’élève. C’est à nous, en collectif, de l’accompagner à y trouver du sens en nous basant sur sa subjectivité et l’aider à développer tant le sens que la saveur des savoirs.</a:t>
            </a:r>
            <a:endParaRPr lang="fr-FR" sz="2400" spc="-1">
              <a:latin typeface="Trebuchet MS" panose="020B0603020202020204" pitchFamily="34" charset="0"/>
            </a:endParaRPr>
          </a:p>
          <a:p>
            <a:endParaRPr lang="fr-FR" sz="2400" spc="-1">
              <a:latin typeface="Trebuchet MS" panose="020B0603020202020204" pitchFamily="34" charset="0"/>
            </a:endParaRPr>
          </a:p>
          <a:p>
            <a:r>
              <a:rPr lang="en-US" sz="2400" b="1" spc="-1">
                <a:solidFill>
                  <a:srgbClr val="737373"/>
                </a:solidFill>
                <a:latin typeface="Trebuchet MS" panose="020B0603020202020204" pitchFamily="34" charset="0"/>
                <a:ea typeface="Canva Sans Bold"/>
              </a:rPr>
              <a:t>Les psychopédagogues, de part leurs compétences cliniques et appuis théoriques pluriels, peuvent observer et accompagner ces phénomènes afin de permettre à l’enfant, à sa famille et aux différents acteurs qui l’entourent d’amorcer un changement.</a:t>
            </a:r>
            <a:endParaRPr lang="fr-FR" sz="2400" spc="-1">
              <a:latin typeface="Trebuchet MS" panose="020B0603020202020204" pitchFamily="34" charset="0"/>
            </a:endParaRPr>
          </a:p>
        </p:txBody>
      </p:sp>
    </p:spTree>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2500" fill="hold"/>
                                        <p:tgtEl>
                                          <p:spTgt spid="88"/>
                                        </p:tgtEl>
                                        <p:attrNameLst>
                                          <p:attrName>ppt_w</p:attrName>
                                        </p:attrNameLst>
                                      </p:cBhvr>
                                      <p:tavLst>
                                        <p:tav tm="0">
                                          <p:val>
                                            <p:fltVal val="0"/>
                                          </p:val>
                                        </p:tav>
                                        <p:tav tm="100000">
                                          <p:val>
                                            <p:strVal val="#ppt_w"/>
                                          </p:val>
                                        </p:tav>
                                      </p:tavLst>
                                    </p:anim>
                                    <p:anim calcmode="lin" valueType="num">
                                      <p:cBhvr>
                                        <p:cTn id="8" dur="2500" fill="hold"/>
                                        <p:tgtEl>
                                          <p:spTgt spid="88"/>
                                        </p:tgtEl>
                                        <p:attrNameLst>
                                          <p:attrName>ppt_h</p:attrName>
                                        </p:attrNameLst>
                                      </p:cBhvr>
                                      <p:tavLst>
                                        <p:tav tm="0">
                                          <p:val>
                                            <p:fltVal val="0"/>
                                          </p:val>
                                        </p:tav>
                                        <p:tav tm="100000">
                                          <p:val>
                                            <p:strVal val="#ppt_h"/>
                                          </p:val>
                                        </p:tav>
                                      </p:tavLst>
                                    </p:anim>
                                    <p:anim calcmode="lin" valueType="num">
                                      <p:cBhvr>
                                        <p:cTn id="9" dur="2500" fill="hold"/>
                                        <p:tgtEl>
                                          <p:spTgt spid="88"/>
                                        </p:tgtEl>
                                        <p:attrNameLst>
                                          <p:attrName>style.rotation</p:attrName>
                                        </p:attrNameLst>
                                      </p:cBhvr>
                                      <p:tavLst>
                                        <p:tav tm="0">
                                          <p:val>
                                            <p:fltVal val="90"/>
                                          </p:val>
                                        </p:tav>
                                        <p:tav tm="100000">
                                          <p:val>
                                            <p:fltVal val="0"/>
                                          </p:val>
                                        </p:tav>
                                      </p:tavLst>
                                    </p:anim>
                                    <p:animEffect transition="in" filter="fade">
                                      <p:cBhvr>
                                        <p:cTn id="10" dur="2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ague 2">
            <a:extLst>
              <a:ext uri="{FF2B5EF4-FFF2-40B4-BE49-F238E27FC236}">
                <a16:creationId xmlns:a16="http://schemas.microsoft.com/office/drawing/2014/main" id="{74DF50B9-F69A-8AB5-1A8C-8ED38A8F8006}"/>
              </a:ext>
            </a:extLst>
          </p:cNvPr>
          <p:cNvSpPr/>
          <p:nvPr/>
        </p:nvSpPr>
        <p:spPr>
          <a:xfrm>
            <a:off x="196645" y="2084438"/>
            <a:ext cx="9615949" cy="2772697"/>
          </a:xfrm>
          <a:prstGeom prst="wave">
            <a:avLst>
              <a:gd name="adj1" fmla="val 11202"/>
              <a:gd name="adj2" fmla="val -7417"/>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600">
                <a:solidFill>
                  <a:schemeClr val="bg2">
                    <a:lumMod val="25000"/>
                  </a:schemeClr>
                </a:solidFill>
              </a:rPr>
              <a:t>Merci de votre attention, et bonne visite ! </a:t>
            </a:r>
          </a:p>
        </p:txBody>
      </p:sp>
    </p:spTree>
    <p:extLst>
      <p:ext uri="{BB962C8B-B14F-4D97-AF65-F5344CB8AC3E}">
        <p14:creationId xmlns:p14="http://schemas.microsoft.com/office/powerpoint/2010/main" val="696023957"/>
      </p:ext>
    </p:extLst>
  </p:cSld>
  <p:clrMapOvr>
    <a:masterClrMapping/>
  </p:clrMapOvr>
  <p:transition spd="slow" advClick="0" advTm="10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images pour Ars Bourgogne Franche Comté">
            <a:extLst>
              <a:ext uri="{FF2B5EF4-FFF2-40B4-BE49-F238E27FC236}">
                <a16:creationId xmlns:a16="http://schemas.microsoft.com/office/drawing/2014/main" id="{42960959-7991-1B23-E8D5-4FD6E0DB8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4048" cy="4787034"/>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a:extLst>
              <a:ext uri="{FF2B5EF4-FFF2-40B4-BE49-F238E27FC236}">
                <a16:creationId xmlns:a16="http://schemas.microsoft.com/office/drawing/2014/main" id="{3AE647BB-4EF5-8E7D-D30E-3D24C1938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647" y="6035880"/>
            <a:ext cx="487363" cy="487363"/>
          </a:xfrm>
          <a:prstGeom prst="rect">
            <a:avLst/>
          </a:prstGeom>
        </p:spPr>
      </p:pic>
    </p:spTree>
    <p:extLst>
      <p:ext uri="{BB962C8B-B14F-4D97-AF65-F5344CB8AC3E}">
        <p14:creationId xmlns:p14="http://schemas.microsoft.com/office/powerpoint/2010/main" val="2099424379"/>
      </p:ext>
    </p:extLst>
  </p:cSld>
  <p:clrMapOvr>
    <a:masterClrMapping/>
  </p:clrMapOvr>
  <mc:AlternateContent xmlns:mc="http://schemas.openxmlformats.org/markup-compatibility/2006" xmlns:p14="http://schemas.microsoft.com/office/powerpoint/2010/main">
    <mc:Choice Requires="p14">
      <p:transition p14:dur="10" advClick="0" advTm="33000">
        <p:wipe/>
      </p:transition>
    </mc:Choice>
    <mc:Fallback xmlns="">
      <p:transition advClick="0" advTm="33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F489-0A37-9FE6-52B7-3CD3172710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807911-BB35-7506-E1D7-8FCE01DDF797}"/>
              </a:ext>
            </a:extLst>
          </p:cNvPr>
          <p:cNvSpPr>
            <a:spLocks noGrp="1"/>
          </p:cNvSpPr>
          <p:nvPr>
            <p:ph type="title"/>
          </p:nvPr>
        </p:nvSpPr>
        <p:spPr>
          <a:xfrm>
            <a:off x="1763711" y="0"/>
            <a:ext cx="10220059" cy="1320800"/>
          </a:xfrm>
        </p:spPr>
        <p:txBody>
          <a:bodyPr>
            <a:normAutofit/>
          </a:bodyPr>
          <a:lstStyle/>
          <a:p>
            <a:r>
              <a:rPr lang="fr-FR" sz="4400" b="1">
                <a:solidFill>
                  <a:schemeClr val="accent2"/>
                </a:solidFill>
              </a:rPr>
              <a:t>Un CMPP, ça fait quoi ? </a:t>
            </a:r>
          </a:p>
        </p:txBody>
      </p:sp>
      <p:sp>
        <p:nvSpPr>
          <p:cNvPr id="3" name="Espace réservé du contenu 2">
            <a:extLst>
              <a:ext uri="{FF2B5EF4-FFF2-40B4-BE49-F238E27FC236}">
                <a16:creationId xmlns:a16="http://schemas.microsoft.com/office/drawing/2014/main" id="{98A57B94-4284-C59A-F583-36B67716B402}"/>
              </a:ext>
            </a:extLst>
          </p:cNvPr>
          <p:cNvSpPr>
            <a:spLocks noGrp="1"/>
          </p:cNvSpPr>
          <p:nvPr>
            <p:ph idx="1"/>
          </p:nvPr>
        </p:nvSpPr>
        <p:spPr>
          <a:xfrm>
            <a:off x="0" y="4238990"/>
            <a:ext cx="10016435" cy="2619010"/>
          </a:xfrm>
          <a:solidFill>
            <a:schemeClr val="bg1"/>
          </a:solidFill>
        </p:spPr>
        <p:txBody>
          <a:bodyPr vert="horz" lIns="91440" tIns="45720" rIns="91440" bIns="45720" rtlCol="0" anchor="t">
            <a:normAutofit fontScale="92500" lnSpcReduction="20000"/>
          </a:bodyPr>
          <a:lstStyle/>
          <a:p>
            <a:pPr marL="0" indent="0">
              <a:buNone/>
            </a:pPr>
            <a:endParaRPr lang="fr-FR" sz="5200">
              <a:solidFill>
                <a:srgbClr val="0070C0"/>
              </a:solidFill>
            </a:endParaRPr>
          </a:p>
          <a:p>
            <a:pPr marL="0" indent="0">
              <a:buNone/>
            </a:pPr>
            <a:r>
              <a:rPr lang="fr-FR" sz="3600">
                <a:solidFill>
                  <a:srgbClr val="7030A0"/>
                </a:solidFill>
              </a:rPr>
              <a:t>Centre de consultation, diagnostic et soins ambulatoires, non sectorisé, qui accueille et accompagne les patients de 0 à 20 ans et leurs familles pour des soins psychiques et rééducatifs.</a:t>
            </a:r>
          </a:p>
        </p:txBody>
      </p:sp>
      <p:sp>
        <p:nvSpPr>
          <p:cNvPr id="5" name="TextBox 4">
            <a:extLst>
              <a:ext uri="{FF2B5EF4-FFF2-40B4-BE49-F238E27FC236}">
                <a16:creationId xmlns:a16="http://schemas.microsoft.com/office/drawing/2014/main" id="{BAE2938E-888D-D814-567C-5F7A22214DC9}"/>
              </a:ext>
            </a:extLst>
          </p:cNvPr>
          <p:cNvSpPr txBox="1"/>
          <p:nvPr/>
        </p:nvSpPr>
        <p:spPr>
          <a:xfrm>
            <a:off x="218661" y="1002748"/>
            <a:ext cx="9347199" cy="3824380"/>
          </a:xfrm>
          <a:prstGeom prst="rect">
            <a:avLst/>
          </a:prstGeom>
          <a:solidFill>
            <a:srgbClr val="FEE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150"/>
              </a:lnSpc>
            </a:pPr>
            <a:endParaRPr lang="fr-FR" sz="4800">
              <a:solidFill>
                <a:srgbClr val="F20AEE"/>
              </a:solidFill>
              <a:cs typeface="Segoe UI"/>
            </a:endParaRPr>
          </a:p>
          <a:p>
            <a:pPr>
              <a:lnSpc>
                <a:spcPts val="3150"/>
              </a:lnSpc>
            </a:pPr>
            <a:r>
              <a:rPr lang="fr-FR" sz="4800">
                <a:solidFill>
                  <a:srgbClr val="F20AEE"/>
                </a:solidFill>
                <a:cs typeface="Segoe UI"/>
              </a:rPr>
              <a:t>C</a:t>
            </a:r>
            <a:r>
              <a:rPr lang="fr-FR" sz="4800">
                <a:solidFill>
                  <a:srgbClr val="0070C0"/>
                </a:solidFill>
                <a:cs typeface="Segoe UI"/>
              </a:rPr>
              <a:t>entre </a:t>
            </a:r>
            <a:r>
              <a:rPr lang="fr-FR" sz="4800">
                <a:solidFill>
                  <a:srgbClr val="7030A0"/>
                </a:solidFill>
                <a:cs typeface="Segoe UI"/>
              </a:rPr>
              <a:t>​</a:t>
            </a:r>
            <a:endParaRPr lang="fr-FR"/>
          </a:p>
          <a:p>
            <a:pPr>
              <a:lnSpc>
                <a:spcPts val="3150"/>
              </a:lnSpc>
            </a:pPr>
            <a:endParaRPr lang="fr-FR" sz="4800">
              <a:solidFill>
                <a:srgbClr val="7030A0"/>
              </a:solidFill>
              <a:cs typeface="Segoe UI"/>
            </a:endParaRPr>
          </a:p>
          <a:p>
            <a:pPr>
              <a:lnSpc>
                <a:spcPts val="3150"/>
              </a:lnSpc>
            </a:pPr>
            <a:r>
              <a:rPr lang="fr-FR" sz="4800">
                <a:solidFill>
                  <a:srgbClr val="404040"/>
                </a:solidFill>
                <a:cs typeface="Segoe UI"/>
              </a:rPr>
              <a:t>    </a:t>
            </a:r>
            <a:r>
              <a:rPr lang="fr-FR" sz="4800">
                <a:solidFill>
                  <a:srgbClr val="F20AEE"/>
                </a:solidFill>
                <a:cs typeface="Segoe UI"/>
              </a:rPr>
              <a:t>M</a:t>
            </a:r>
            <a:r>
              <a:rPr lang="fr-FR" sz="4800">
                <a:solidFill>
                  <a:srgbClr val="0070C0"/>
                </a:solidFill>
                <a:cs typeface="Segoe UI"/>
              </a:rPr>
              <a:t>édico</a:t>
            </a:r>
            <a:r>
              <a:rPr lang="fr-FR" sz="4800">
                <a:solidFill>
                  <a:srgbClr val="404040"/>
                </a:solidFill>
                <a:cs typeface="Segoe UI"/>
              </a:rPr>
              <a:t> </a:t>
            </a:r>
          </a:p>
          <a:p>
            <a:pPr>
              <a:lnSpc>
                <a:spcPts val="3150"/>
              </a:lnSpc>
            </a:pPr>
            <a:r>
              <a:rPr lang="en-US" sz="4800">
                <a:cs typeface="Segoe UI"/>
              </a:rPr>
              <a:t>​</a:t>
            </a:r>
            <a:endParaRPr lang="en-US"/>
          </a:p>
          <a:p>
            <a:pPr>
              <a:lnSpc>
                <a:spcPts val="3150"/>
              </a:lnSpc>
            </a:pPr>
            <a:r>
              <a:rPr lang="fr-FR" sz="4800">
                <a:solidFill>
                  <a:srgbClr val="404040"/>
                </a:solidFill>
                <a:cs typeface="Segoe UI"/>
              </a:rPr>
              <a:t>    </a:t>
            </a:r>
            <a:r>
              <a:rPr lang="fr-FR" sz="4800">
                <a:solidFill>
                  <a:srgbClr val="7030A0"/>
                </a:solidFill>
                <a:cs typeface="Segoe UI"/>
              </a:rPr>
              <a:t>  </a:t>
            </a:r>
            <a:r>
              <a:rPr lang="fr-FR" sz="4800">
                <a:solidFill>
                  <a:srgbClr val="F20AEE"/>
                </a:solidFill>
                <a:cs typeface="Segoe UI"/>
              </a:rPr>
              <a:t>P</a:t>
            </a:r>
            <a:r>
              <a:rPr lang="fr-FR" sz="4800">
                <a:solidFill>
                  <a:srgbClr val="0070C0"/>
                </a:solidFill>
                <a:cs typeface="Segoe UI"/>
              </a:rPr>
              <a:t>sycho</a:t>
            </a:r>
            <a:r>
              <a:rPr lang="fr-FR" sz="4800">
                <a:solidFill>
                  <a:srgbClr val="404040"/>
                </a:solidFill>
                <a:cs typeface="Segoe UI"/>
              </a:rPr>
              <a:t> </a:t>
            </a:r>
            <a:r>
              <a:rPr lang="en-US" sz="4800">
                <a:cs typeface="Segoe UI"/>
              </a:rPr>
              <a:t>​</a:t>
            </a:r>
          </a:p>
          <a:p>
            <a:pPr>
              <a:lnSpc>
                <a:spcPts val="3150"/>
              </a:lnSpc>
            </a:pPr>
            <a:endParaRPr lang="en-US" sz="4800">
              <a:solidFill>
                <a:srgbClr val="000000"/>
              </a:solidFill>
              <a:cs typeface="Segoe UI"/>
            </a:endParaRPr>
          </a:p>
          <a:p>
            <a:pPr>
              <a:lnSpc>
                <a:spcPts val="3150"/>
              </a:lnSpc>
            </a:pPr>
            <a:r>
              <a:rPr lang="fr-FR" sz="4800">
                <a:solidFill>
                  <a:srgbClr val="404040"/>
                </a:solidFill>
                <a:cs typeface="Segoe UI"/>
              </a:rPr>
              <a:t>   </a:t>
            </a:r>
            <a:r>
              <a:rPr lang="fr-FR" sz="4800">
                <a:solidFill>
                  <a:srgbClr val="F20AEE"/>
                </a:solidFill>
                <a:cs typeface="Segoe UI"/>
              </a:rPr>
              <a:t>      P</a:t>
            </a:r>
            <a:r>
              <a:rPr lang="fr-FR" sz="4800">
                <a:solidFill>
                  <a:srgbClr val="0070C0"/>
                </a:solidFill>
                <a:cs typeface="Segoe UI"/>
              </a:rPr>
              <a:t>édagogique</a:t>
            </a:r>
          </a:p>
          <a:p>
            <a:pPr>
              <a:lnSpc>
                <a:spcPts val="3150"/>
              </a:lnSpc>
            </a:pPr>
            <a:endParaRPr lang="fr-FR" sz="4800">
              <a:solidFill>
                <a:srgbClr val="0070C0"/>
              </a:solidFill>
              <a:cs typeface="Segoe UI"/>
            </a:endParaRPr>
          </a:p>
        </p:txBody>
      </p:sp>
      <p:pic>
        <p:nvPicPr>
          <p:cNvPr id="4" name="Son enregistré">
            <a:hlinkClick r:id="" action="ppaction://media"/>
            <a:extLst>
              <a:ext uri="{FF2B5EF4-FFF2-40B4-BE49-F238E27FC236}">
                <a16:creationId xmlns:a16="http://schemas.microsoft.com/office/drawing/2014/main" id="{ACBF2FA7-3E9F-B3F5-6204-2A5195D9E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4830" y="6239224"/>
            <a:ext cx="487363" cy="487363"/>
          </a:xfrm>
          <a:prstGeom prst="rect">
            <a:avLst/>
          </a:prstGeom>
        </p:spPr>
      </p:pic>
    </p:spTree>
    <p:extLst>
      <p:ext uri="{BB962C8B-B14F-4D97-AF65-F5344CB8AC3E}">
        <p14:creationId xmlns:p14="http://schemas.microsoft.com/office/powerpoint/2010/main" val="3129764568"/>
      </p:ext>
    </p:extLst>
  </p:cSld>
  <p:clrMapOvr>
    <a:masterClrMapping/>
  </p:clrMapOvr>
  <p:transition spd="slow" advClick="0" advTm="6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E78179-E3A4-2A72-D205-9EEDE9003CAF}"/>
              </a:ext>
            </a:extLst>
          </p:cNvPr>
          <p:cNvSpPr>
            <a:spLocks noGrp="1"/>
          </p:cNvSpPr>
          <p:nvPr>
            <p:ph type="title"/>
          </p:nvPr>
        </p:nvSpPr>
        <p:spPr>
          <a:xfrm>
            <a:off x="1763711" y="0"/>
            <a:ext cx="10220059" cy="1320800"/>
          </a:xfrm>
        </p:spPr>
        <p:txBody>
          <a:bodyPr>
            <a:normAutofit/>
          </a:bodyPr>
          <a:lstStyle/>
          <a:p>
            <a:r>
              <a:rPr lang="fr-FR" sz="4400" b="1">
                <a:solidFill>
                  <a:schemeClr val="accent2"/>
                </a:solidFill>
              </a:rPr>
              <a:t>Un CMPP, ça fait quoi ? </a:t>
            </a:r>
          </a:p>
        </p:txBody>
      </p:sp>
      <p:sp>
        <p:nvSpPr>
          <p:cNvPr id="3" name="Espace réservé du contenu 2">
            <a:extLst>
              <a:ext uri="{FF2B5EF4-FFF2-40B4-BE49-F238E27FC236}">
                <a16:creationId xmlns:a16="http://schemas.microsoft.com/office/drawing/2014/main" id="{C2C8624A-4E27-0F41-A548-B052D448E2EB}"/>
              </a:ext>
            </a:extLst>
          </p:cNvPr>
          <p:cNvSpPr>
            <a:spLocks noGrp="1"/>
          </p:cNvSpPr>
          <p:nvPr>
            <p:ph idx="1"/>
          </p:nvPr>
        </p:nvSpPr>
        <p:spPr>
          <a:xfrm>
            <a:off x="0" y="4238990"/>
            <a:ext cx="10016435" cy="2619010"/>
          </a:xfrm>
          <a:solidFill>
            <a:schemeClr val="bg1"/>
          </a:solidFill>
        </p:spPr>
        <p:txBody>
          <a:bodyPr vert="horz" lIns="91440" tIns="45720" rIns="91440" bIns="45720" rtlCol="0" anchor="t">
            <a:normAutofit fontScale="92500" lnSpcReduction="20000"/>
          </a:bodyPr>
          <a:lstStyle/>
          <a:p>
            <a:pPr marL="0" indent="0">
              <a:buNone/>
            </a:pPr>
            <a:endParaRPr lang="fr-FR" sz="5200">
              <a:solidFill>
                <a:srgbClr val="0070C0"/>
              </a:solidFill>
            </a:endParaRPr>
          </a:p>
          <a:p>
            <a:pPr marL="0" indent="0">
              <a:buNone/>
            </a:pPr>
            <a:r>
              <a:rPr lang="fr-FR" sz="3600">
                <a:solidFill>
                  <a:srgbClr val="7030A0"/>
                </a:solidFill>
              </a:rPr>
              <a:t>Centre de consultation, diagnostic et soins ambulatoires, non sectorisé, qui accueille et accompagne les patients de 0 à 20 ans et leurs familles pour des soins psychiques et rééducatifs.</a:t>
            </a:r>
          </a:p>
        </p:txBody>
      </p:sp>
      <p:sp>
        <p:nvSpPr>
          <p:cNvPr id="5" name="TextBox 4">
            <a:extLst>
              <a:ext uri="{FF2B5EF4-FFF2-40B4-BE49-F238E27FC236}">
                <a16:creationId xmlns:a16="http://schemas.microsoft.com/office/drawing/2014/main" id="{991DA01C-60C6-E342-9D6B-2528EDEC1897}"/>
              </a:ext>
            </a:extLst>
          </p:cNvPr>
          <p:cNvSpPr txBox="1"/>
          <p:nvPr/>
        </p:nvSpPr>
        <p:spPr>
          <a:xfrm>
            <a:off x="218661" y="1002748"/>
            <a:ext cx="9347199" cy="3824380"/>
          </a:xfrm>
          <a:prstGeom prst="rect">
            <a:avLst/>
          </a:prstGeom>
          <a:solidFill>
            <a:srgbClr val="FEEBF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150"/>
              </a:lnSpc>
            </a:pPr>
            <a:endParaRPr lang="fr-FR" sz="4800">
              <a:solidFill>
                <a:srgbClr val="F20AEE"/>
              </a:solidFill>
              <a:cs typeface="Segoe UI"/>
            </a:endParaRPr>
          </a:p>
          <a:p>
            <a:pPr>
              <a:lnSpc>
                <a:spcPts val="3150"/>
              </a:lnSpc>
            </a:pPr>
            <a:r>
              <a:rPr lang="fr-FR" sz="4800">
                <a:solidFill>
                  <a:srgbClr val="F20AEE"/>
                </a:solidFill>
                <a:cs typeface="Segoe UI"/>
              </a:rPr>
              <a:t>C</a:t>
            </a:r>
            <a:r>
              <a:rPr lang="fr-FR" sz="4800">
                <a:solidFill>
                  <a:srgbClr val="0070C0"/>
                </a:solidFill>
                <a:cs typeface="Segoe UI"/>
              </a:rPr>
              <a:t>entre </a:t>
            </a:r>
            <a:r>
              <a:rPr lang="fr-FR" sz="4800">
                <a:solidFill>
                  <a:srgbClr val="7030A0"/>
                </a:solidFill>
                <a:cs typeface="Segoe UI"/>
              </a:rPr>
              <a:t>​</a:t>
            </a:r>
            <a:endParaRPr lang="fr-FR"/>
          </a:p>
          <a:p>
            <a:pPr>
              <a:lnSpc>
                <a:spcPts val="3150"/>
              </a:lnSpc>
            </a:pPr>
            <a:endParaRPr lang="fr-FR" sz="4800">
              <a:solidFill>
                <a:srgbClr val="7030A0"/>
              </a:solidFill>
              <a:cs typeface="Segoe UI"/>
            </a:endParaRPr>
          </a:p>
          <a:p>
            <a:pPr>
              <a:lnSpc>
                <a:spcPts val="3150"/>
              </a:lnSpc>
            </a:pPr>
            <a:r>
              <a:rPr lang="fr-FR" sz="4800">
                <a:solidFill>
                  <a:srgbClr val="404040"/>
                </a:solidFill>
                <a:cs typeface="Segoe UI"/>
              </a:rPr>
              <a:t>    </a:t>
            </a:r>
            <a:r>
              <a:rPr lang="fr-FR" sz="4800">
                <a:solidFill>
                  <a:srgbClr val="F20AEE"/>
                </a:solidFill>
                <a:cs typeface="Segoe UI"/>
              </a:rPr>
              <a:t>M</a:t>
            </a:r>
            <a:r>
              <a:rPr lang="fr-FR" sz="4800">
                <a:solidFill>
                  <a:srgbClr val="0070C0"/>
                </a:solidFill>
                <a:cs typeface="Segoe UI"/>
              </a:rPr>
              <a:t>édico</a:t>
            </a:r>
            <a:r>
              <a:rPr lang="fr-FR" sz="4800">
                <a:solidFill>
                  <a:srgbClr val="404040"/>
                </a:solidFill>
                <a:cs typeface="Segoe UI"/>
              </a:rPr>
              <a:t> </a:t>
            </a:r>
          </a:p>
          <a:p>
            <a:pPr>
              <a:lnSpc>
                <a:spcPts val="3150"/>
              </a:lnSpc>
            </a:pPr>
            <a:r>
              <a:rPr lang="en-US" sz="4800">
                <a:cs typeface="Segoe UI"/>
              </a:rPr>
              <a:t>​</a:t>
            </a:r>
            <a:endParaRPr lang="en-US"/>
          </a:p>
          <a:p>
            <a:pPr>
              <a:lnSpc>
                <a:spcPts val="3150"/>
              </a:lnSpc>
            </a:pPr>
            <a:r>
              <a:rPr lang="fr-FR" sz="4800">
                <a:solidFill>
                  <a:srgbClr val="404040"/>
                </a:solidFill>
                <a:cs typeface="Segoe UI"/>
              </a:rPr>
              <a:t>    </a:t>
            </a:r>
            <a:r>
              <a:rPr lang="fr-FR" sz="4800">
                <a:solidFill>
                  <a:srgbClr val="7030A0"/>
                </a:solidFill>
                <a:cs typeface="Segoe UI"/>
              </a:rPr>
              <a:t>  </a:t>
            </a:r>
            <a:r>
              <a:rPr lang="fr-FR" sz="4800">
                <a:solidFill>
                  <a:srgbClr val="F20AEE"/>
                </a:solidFill>
                <a:cs typeface="Segoe UI"/>
              </a:rPr>
              <a:t>P</a:t>
            </a:r>
            <a:r>
              <a:rPr lang="fr-FR" sz="4800">
                <a:solidFill>
                  <a:srgbClr val="0070C0"/>
                </a:solidFill>
                <a:cs typeface="Segoe UI"/>
              </a:rPr>
              <a:t>sycho</a:t>
            </a:r>
            <a:r>
              <a:rPr lang="fr-FR" sz="4800">
                <a:solidFill>
                  <a:srgbClr val="404040"/>
                </a:solidFill>
                <a:cs typeface="Segoe UI"/>
              </a:rPr>
              <a:t> </a:t>
            </a:r>
            <a:r>
              <a:rPr lang="en-US" sz="4800">
                <a:cs typeface="Segoe UI"/>
              </a:rPr>
              <a:t>​</a:t>
            </a:r>
          </a:p>
          <a:p>
            <a:pPr>
              <a:lnSpc>
                <a:spcPts val="3150"/>
              </a:lnSpc>
            </a:pPr>
            <a:endParaRPr lang="en-US" sz="4800">
              <a:solidFill>
                <a:srgbClr val="000000"/>
              </a:solidFill>
              <a:cs typeface="Segoe UI"/>
            </a:endParaRPr>
          </a:p>
          <a:p>
            <a:pPr>
              <a:lnSpc>
                <a:spcPts val="3150"/>
              </a:lnSpc>
            </a:pPr>
            <a:r>
              <a:rPr lang="fr-FR" sz="4800">
                <a:solidFill>
                  <a:srgbClr val="404040"/>
                </a:solidFill>
                <a:cs typeface="Segoe UI"/>
              </a:rPr>
              <a:t>   </a:t>
            </a:r>
            <a:r>
              <a:rPr lang="fr-FR" sz="4800">
                <a:solidFill>
                  <a:srgbClr val="F20AEE"/>
                </a:solidFill>
                <a:cs typeface="Segoe UI"/>
              </a:rPr>
              <a:t>      P</a:t>
            </a:r>
            <a:r>
              <a:rPr lang="fr-FR" sz="4800">
                <a:solidFill>
                  <a:srgbClr val="0070C0"/>
                </a:solidFill>
                <a:cs typeface="Segoe UI"/>
              </a:rPr>
              <a:t>édagogique</a:t>
            </a:r>
          </a:p>
          <a:p>
            <a:pPr>
              <a:lnSpc>
                <a:spcPts val="3150"/>
              </a:lnSpc>
            </a:pPr>
            <a:endParaRPr lang="fr-FR" sz="4800">
              <a:solidFill>
                <a:srgbClr val="0070C0"/>
              </a:solidFill>
              <a:cs typeface="Segoe UI"/>
            </a:endParaRPr>
          </a:p>
        </p:txBody>
      </p:sp>
      <p:pic>
        <p:nvPicPr>
          <p:cNvPr id="4" name="Son enregistré">
            <a:hlinkClick r:id="" action="ppaction://media"/>
            <a:extLst>
              <a:ext uri="{FF2B5EF4-FFF2-40B4-BE49-F238E27FC236}">
                <a16:creationId xmlns:a16="http://schemas.microsoft.com/office/drawing/2014/main" id="{15C51365-7114-A0DB-883D-F1E631A58D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4830" y="6239224"/>
            <a:ext cx="487363" cy="487363"/>
          </a:xfrm>
          <a:prstGeom prst="rect">
            <a:avLst/>
          </a:prstGeom>
        </p:spPr>
      </p:pic>
    </p:spTree>
    <p:extLst>
      <p:ext uri="{BB962C8B-B14F-4D97-AF65-F5344CB8AC3E}">
        <p14:creationId xmlns:p14="http://schemas.microsoft.com/office/powerpoint/2010/main" val="287640329"/>
      </p:ext>
    </p:extLst>
  </p:cSld>
  <p:clrMapOvr>
    <a:masterClrMapping/>
  </p:clrMapOvr>
  <p:transition spd="slow" advClick="0" advTm="6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images pour changement de cap ">
            <a:extLst>
              <a:ext uri="{FF2B5EF4-FFF2-40B4-BE49-F238E27FC236}">
                <a16:creationId xmlns:a16="http://schemas.microsoft.com/office/drawing/2014/main" id="{4809CB18-5960-FF6D-49E0-E6526F5F150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124262" y="1727746"/>
            <a:ext cx="4650004" cy="34109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s prochaines formations - Association Française Communication Interne">
            <a:extLst>
              <a:ext uri="{FF2B5EF4-FFF2-40B4-BE49-F238E27FC236}">
                <a16:creationId xmlns:a16="http://schemas.microsoft.com/office/drawing/2014/main" id="{660EC343-3604-787F-C138-F2D4D3B9DDB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414367" y="1788294"/>
            <a:ext cx="4650004" cy="3289877"/>
          </a:xfrm>
          <a:prstGeom prst="rect">
            <a:avLst/>
          </a:prstGeom>
          <a:noFill/>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2D04F15D-C08A-2555-589C-7435309C10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2948" y="6370637"/>
            <a:ext cx="487363" cy="487363"/>
          </a:xfrm>
          <a:prstGeom prst="rect">
            <a:avLst/>
          </a:prstGeom>
        </p:spPr>
      </p:pic>
    </p:spTree>
    <p:extLst>
      <p:ext uri="{BB962C8B-B14F-4D97-AF65-F5344CB8AC3E}">
        <p14:creationId xmlns:p14="http://schemas.microsoft.com/office/powerpoint/2010/main" val="286522396"/>
      </p:ext>
    </p:extLst>
  </p:cSld>
  <p:clrMapOvr>
    <a:masterClrMapping/>
  </p:clrMapOvr>
  <p:transition spd="slow" advClick="0" advTm="6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te">
  <a:themeElements>
    <a:clrScheme name="Facett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3</TotalTime>
  <Words>3088</Words>
  <Application>Microsoft Office PowerPoint</Application>
  <PresentationFormat>Grand écran</PresentationFormat>
  <Paragraphs>433</Paragraphs>
  <Slides>57</Slides>
  <Notes>5</Notes>
  <HiddenSlides>0</HiddenSlides>
  <MMClips>19</MMClips>
  <ScaleCrop>false</ScaleCrop>
  <HeadingPairs>
    <vt:vector size="8" baseType="variant">
      <vt:variant>
        <vt:lpstr>Polices utilisées</vt:lpstr>
      </vt:variant>
      <vt:variant>
        <vt:i4>12</vt:i4>
      </vt:variant>
      <vt:variant>
        <vt:lpstr>Thème</vt:lpstr>
      </vt:variant>
      <vt:variant>
        <vt:i4>3</vt:i4>
      </vt:variant>
      <vt:variant>
        <vt:lpstr>Serveurs OLE incorporés</vt:lpstr>
      </vt:variant>
      <vt:variant>
        <vt:i4>1</vt:i4>
      </vt:variant>
      <vt:variant>
        <vt:lpstr>Titres des diapositives</vt:lpstr>
      </vt:variant>
      <vt:variant>
        <vt:i4>57</vt:i4>
      </vt:variant>
    </vt:vector>
  </HeadingPairs>
  <TitlesOfParts>
    <vt:vector size="73" baseType="lpstr">
      <vt:lpstr>Aptos</vt:lpstr>
      <vt:lpstr>Aptos Display</vt:lpstr>
      <vt:lpstr>Arial</vt:lpstr>
      <vt:lpstr>Calibri</vt:lpstr>
      <vt:lpstr>Calisto MT</vt:lpstr>
      <vt:lpstr>DM Sans</vt:lpstr>
      <vt:lpstr>Quire Sans</vt:lpstr>
      <vt:lpstr>Segoe UI</vt:lpstr>
      <vt:lpstr>Trebuchet MS</vt:lpstr>
      <vt:lpstr>Univers Condensed</vt:lpstr>
      <vt:lpstr>Wingdings</vt:lpstr>
      <vt:lpstr>Wingdings 3</vt:lpstr>
      <vt:lpstr>Facette</vt:lpstr>
      <vt:lpstr>Thème Office</vt:lpstr>
      <vt:lpstr>Thème Office</vt:lpstr>
      <vt:lpstr>Document</vt:lpstr>
      <vt:lpstr>Journées portes ouvertes </vt:lpstr>
      <vt:lpstr>La particularité du CMPP NFC, Belfort :  Une direction partagée</vt:lpstr>
      <vt:lpstr>Anne-Claire DRUHET, co-directrice de structure </vt:lpstr>
      <vt:lpstr>Présentation PowerPoint</vt:lpstr>
      <vt:lpstr>Présentation PowerPoint</vt:lpstr>
      <vt:lpstr>Présentation PowerPoint</vt:lpstr>
      <vt:lpstr>Un CMPP, ça fait quoi ? </vt:lpstr>
      <vt:lpstr>Un CMPP, ça fait quoi ? </vt:lpstr>
      <vt:lpstr>Présentation PowerPoint</vt:lpstr>
      <vt:lpstr>Présentation PowerPoint</vt:lpstr>
      <vt:lpstr>Notre partenariat : Pour qui,  pour quoi faire, comment,…</vt:lpstr>
      <vt:lpstr>Dans l’intérêt de l’enfant </vt:lpstr>
      <vt:lpstr>Dr Françoise DENIER, co-directrice médicale      </vt:lpstr>
      <vt:lpstr>L’inscription au CMPP</vt:lpstr>
      <vt:lpstr>Présentation PowerPoint</vt:lpstr>
      <vt:lpstr>    Offre de soins au CMPP </vt:lpstr>
      <vt:lpstr>Motifs de consultations </vt:lpstr>
      <vt:lpstr>Intrication des étiologies</vt:lpstr>
      <vt:lpstr>Présentation PowerPoint</vt:lpstr>
      <vt:lpstr>Une institution, une éthique</vt:lpstr>
      <vt:lpstr>ET LA SUITE DU DIAPORAMA …  </vt:lpstr>
      <vt:lpstr>         Les secrétaires au CMPP</vt:lpstr>
      <vt:lpstr>  Psychologue clinicien,            psychothérapeute         en CMPP    un travail à plusieurs voix</vt:lpstr>
      <vt:lpstr>Ainsi, si le psychologue clinicien, psychothérapeute travaille de concert avec les autres thérapeutes et rééducateurs du CMPP, sa spécificité se situe dans l'écoute de la parole de l'enfant prise dans le transfert.</vt:lpstr>
      <vt:lpstr>Le psychologue accueille l'enfant dans sa dimension subjective prise dans la polyphonie des discours.   Il a à entendre l'enfant et le porter dans sa singularité   quelle que soit la symptomatologie           ou les symptômes constitués. </vt:lpstr>
      <vt:lpstr>Le symptôme c'est ce qui détermine et par là mortifie.   Mais c'est aussi ce qui anime et par là vivifie.   Le symptôme est à la fois l'expression d'un trouble et  de quelque chose d'étrange supposée avoir du sens  et poser des questions sur la personne elle-même.   En effet, le symptôme est pensé comme l'expression d'un conflit psychique inconscient.   C'est une tentative de trouver un compromis entre  un désir et la défense, compromis coûteux car  source de souffrance.          Le symptôme c’est « une façon de s'insérer dans la vie ».   </vt:lpstr>
      <vt:lpstr>Présentation PowerPoint</vt:lpstr>
      <vt:lpstr>Présentation PowerPoint</vt:lpstr>
      <vt:lpstr>Au CMPP, le psychologue participe à faire circuler la parole autour du symptôme de l’enfant auprès des autres professionnels dans nos échanges, au cours des réunions de synthèses, dans le travail institutionnel. </vt:lpstr>
      <vt:lpstr>Que rien ne soit   déterminé, joué d’avance   afin que le chemin   de sa parole   lui soit ouvert pour soutenir   son désir. </vt:lpstr>
      <vt:lpstr>Neuropsychologue     au CMPP</vt:lpstr>
      <vt:lpstr>Des bases théoriques en constante évolution...</vt:lpstr>
      <vt:lpstr>   De la pratique…</vt:lpstr>
      <vt:lpstr>   De la pratique...</vt:lpstr>
      <vt:lpstr> Des ouvertures...</vt:lpstr>
      <vt:lpstr>L’orthophonie au CMPP </vt:lpstr>
      <vt:lpstr>Présentation PowerPoint</vt:lpstr>
      <vt:lpstr>Projet thérapeutique orthophonique </vt:lpstr>
      <vt:lpstr>Les séances en orthophonie</vt:lpstr>
      <vt:lpstr>Présentation PowerPoint</vt:lpstr>
      <vt:lpstr>Travail en réseau</vt:lpstr>
      <vt:lpstr>Présentation PowerPoint</vt:lpstr>
      <vt:lpstr>Présentation PowerPoint</vt:lpstr>
      <vt:lpstr>L A  P S Y C H O M O T R I C I T E</vt:lpstr>
      <vt:lpstr> LA PSYCHOMOTRICITE AU CMPP  </vt:lpstr>
      <vt:lpstr>Présentation PowerPoint</vt:lpstr>
      <vt:lpstr>Présentation PowerPoint</vt:lpstr>
      <vt:lpstr>Présentation PowerPoint</vt:lpstr>
      <vt:lpstr>Présentation PowerPoint</vt:lpstr>
      <vt:lpstr>L’accompagnement à la parentalité par l’éducatrice Montessori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Fanny JEANNIN</dc:creator>
  <cp:lastModifiedBy>Bénédicte LEONARD</cp:lastModifiedBy>
  <cp:revision>2</cp:revision>
  <cp:lastPrinted>2025-03-13T10:17:51Z</cp:lastPrinted>
  <dcterms:created xsi:type="dcterms:W3CDTF">2025-02-07T08:15:23Z</dcterms:created>
  <dcterms:modified xsi:type="dcterms:W3CDTF">2025-06-26T11:59:28Z</dcterms:modified>
</cp:coreProperties>
</file>